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0287000" cx="18288000"/>
  <p:notesSz cx="6858000" cy="9144000"/>
  <p:embeddedFontLst>
    <p:embeddedFont>
      <p:font typeface="Roboto"/>
      <p:regular r:id="rId33"/>
      <p:bold r:id="rId34"/>
      <p:italic r:id="rId35"/>
      <p:boldItalic r:id="rId36"/>
    </p:embeddedFont>
    <p:embeddedFont>
      <p:font typeface="Arimo"/>
      <p:bold r:id="rId37"/>
      <p:boldItalic r:id="rId38"/>
    </p:embeddedFont>
    <p:embeddedFont>
      <p:font typeface="Lato"/>
      <p:regular r:id="rId39"/>
      <p:bold r:id="rId40"/>
      <p:italic r:id="rId41"/>
      <p:boldItalic r:id="rId42"/>
    </p:embeddedFont>
    <p:embeddedFont>
      <p:font typeface="Archivo Black"/>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B5FEB8-EB60-4575-9CD3-741D7C2AA32D}">
  <a:tblStyle styleId="{C2B5FEB8-EB60-4575-9CD3-741D7C2AA32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BCF0B09-D2CF-41D7-92A8-E4AEA4C7DD4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4.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ArchivoBlack-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Arimo-bold.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Lato-regular.fntdata"/><Relationship Id="rId16" Type="http://schemas.openxmlformats.org/officeDocument/2006/relationships/slide" Target="slides/slide10.xml"/><Relationship Id="rId38" Type="http://schemas.openxmlformats.org/officeDocument/2006/relationships/font" Target="fonts/Arim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siness.adobe.com/blog/basics/what-is-a-niche-marke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199ddbc64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chosen a total of four competitors for our </a:t>
            </a:r>
            <a:r>
              <a:rPr lang="en-US"/>
              <a:t>competitor analysis, 2 are competitors for the house worship segmentation, and the other 2 competitors are for the kitchen renovations and affordable housing segmentation.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Magnolia home remodeling group serves as a threat to Bara homes due to their expansion across different county’s such as bergen, somerset, middlesex and Passaic. The same can be said for affordable housing Piazza and associates inc. has properties in various counties such as middlesex, monmouth, and morris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church interiors inc is less of a direct threat considering they are more of a nationwide company and own various projects cross the country but RMB contracting is a direct competitor for Bara Homes even operating in Essex county.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Overall this can give us an opportunity to expand to other counties and projects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4" name="Google Shape;384;g3199ddbc64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1a9a719c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1a9a719c5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199ddbc64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you can see on the map Bara Homes Group sits in high affordability and low brand awareness, mainly because we provide </a:t>
            </a:r>
            <a:r>
              <a:rPr lang="en-US"/>
              <a:t>affordable and efficient services but it has mainly been referral marketing and clients so there is an opportunity to gain more brand awareness that way we can be in the high affordability-high brand awareness like our competitors </a:t>
            </a:r>
            <a:endParaRPr/>
          </a:p>
        </p:txBody>
      </p:sp>
      <p:sp>
        <p:nvSpPr>
          <p:cNvPr id="405" name="Google Shape;405;g3199ddbc646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199ddbc64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199ddbc646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1b63d322d8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1b63d322d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1b63d322d8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1b63d322d8_4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1aaae6824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1aaae6824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1aaae68247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1aaae6824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1b63d322d8_5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1b63d322d8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ato"/>
              <a:buChar char="●"/>
            </a:pPr>
            <a:r>
              <a:rPr b="1" lang="en-US" sz="1400">
                <a:solidFill>
                  <a:schemeClr val="dk1"/>
                </a:solidFill>
                <a:latin typeface="Lato"/>
                <a:ea typeface="Lato"/>
                <a:cs typeface="Lato"/>
                <a:sym typeface="Lato"/>
              </a:rPr>
              <a:t>n</a:t>
            </a:r>
            <a:r>
              <a:rPr b="1" lang="en-US" sz="1400">
                <a:solidFill>
                  <a:schemeClr val="dk1"/>
                </a:solidFill>
                <a:uFill>
                  <a:noFill/>
                </a:uFill>
                <a:latin typeface="Lato"/>
                <a:ea typeface="Lato"/>
                <a:cs typeface="Lato"/>
                <a:sym typeface="Lato"/>
                <a:hlinkClick r:id="rId2">
                  <a:extLst>
                    <a:ext uri="{A12FA001-AC4F-418D-AE19-62706E023703}">
                      <ahyp:hlinkClr val="tx"/>
                    </a:ext>
                  </a:extLst>
                </a:hlinkClick>
              </a:rPr>
              <a:t>iche markets allow marketers to meet a unique consumer need, build brand loyalty with a targeted buyer, work against less competition, and establish credibility in the field.</a:t>
            </a:r>
            <a:r>
              <a:rPr b="1" lang="en-US" sz="1400">
                <a:solidFill>
                  <a:schemeClr val="dk1"/>
                </a:solidFill>
                <a:latin typeface="Lato"/>
                <a:ea typeface="Lato"/>
                <a:cs typeface="Lato"/>
                <a:sym typeface="Lato"/>
              </a:rPr>
              <a:t> </a:t>
            </a:r>
            <a:endParaRPr b="1" sz="1400">
              <a:solidFill>
                <a:schemeClr val="dk1"/>
              </a:solidFill>
              <a:latin typeface="Lato"/>
              <a:ea typeface="Lato"/>
              <a:cs typeface="Lato"/>
              <a:sym typeface="Lato"/>
            </a:endParaRPr>
          </a:p>
          <a:p>
            <a:pPr indent="0" lvl="0" marL="0" rtl="0" algn="l">
              <a:lnSpc>
                <a:spcPct val="117829"/>
              </a:lnSpc>
              <a:spcBef>
                <a:spcPts val="0"/>
              </a:spcBef>
              <a:spcAft>
                <a:spcPts val="0"/>
              </a:spcAft>
              <a:buNone/>
            </a:pPr>
            <a:r>
              <a:rPr b="1" lang="en-US">
                <a:solidFill>
                  <a:srgbClr val="FFFFFF"/>
                </a:solidFill>
                <a:highlight>
                  <a:srgbClr val="083D4F"/>
                </a:highlight>
                <a:latin typeface="Roboto"/>
                <a:ea typeface="Roboto"/>
                <a:cs typeface="Roboto"/>
                <a:sym typeface="Roboto"/>
              </a:rPr>
              <a:t>64%</a:t>
            </a:r>
            <a:endParaRPr b="1">
              <a:solidFill>
                <a:srgbClr val="FFFFFF"/>
              </a:solidFill>
              <a:highlight>
                <a:srgbClr val="083D4F"/>
              </a:highlight>
              <a:latin typeface="Roboto"/>
              <a:ea typeface="Roboto"/>
              <a:cs typeface="Roboto"/>
              <a:sym typeface="Roboto"/>
            </a:endParaRPr>
          </a:p>
          <a:p>
            <a:pPr indent="0" lvl="0" marL="0" rtl="0" algn="l">
              <a:lnSpc>
                <a:spcPct val="115000"/>
              </a:lnSpc>
              <a:spcBef>
                <a:spcPts val="0"/>
              </a:spcBef>
              <a:spcAft>
                <a:spcPts val="0"/>
              </a:spcAft>
              <a:buNone/>
            </a:pPr>
            <a:r>
              <a:rPr lang="en-US" sz="1350">
                <a:solidFill>
                  <a:srgbClr val="FFFFFF"/>
                </a:solidFill>
                <a:highlight>
                  <a:srgbClr val="083D4F"/>
                </a:highlight>
                <a:latin typeface="Roboto"/>
                <a:ea typeface="Roboto"/>
                <a:cs typeface="Roboto"/>
                <a:sym typeface="Roboto"/>
              </a:rPr>
              <a:t>of consumers want brands to connect with them.</a:t>
            </a:r>
            <a:endParaRPr sz="1350">
              <a:solidFill>
                <a:srgbClr val="FFFFFF"/>
              </a:solidFill>
              <a:highlight>
                <a:srgbClr val="083D4F"/>
              </a:highlight>
              <a:latin typeface="Roboto"/>
              <a:ea typeface="Roboto"/>
              <a:cs typeface="Roboto"/>
              <a:sym typeface="Roboto"/>
            </a:endParaRPr>
          </a:p>
          <a:p>
            <a:pPr indent="0" lvl="0" marL="0" rtl="0" algn="l">
              <a:spcBef>
                <a:spcPts val="0"/>
              </a:spcBef>
              <a:spcAft>
                <a:spcPts val="0"/>
              </a:spcAft>
              <a:buNone/>
            </a:pPr>
            <a:r>
              <a:t/>
            </a:r>
            <a:endParaRPr/>
          </a:p>
        </p:txBody>
      </p:sp>
      <p:sp>
        <p:nvSpPr>
          <p:cNvPr id="162" name="Google Shape;1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1a9a719c5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Times New Roman"/>
                <a:ea typeface="Times New Roman"/>
                <a:cs typeface="Times New Roman"/>
                <a:sym typeface="Times New Roman"/>
              </a:rPr>
              <a:t>Political: </a:t>
            </a:r>
            <a:r>
              <a:rPr lang="en-US" sz="1200">
                <a:solidFill>
                  <a:schemeClr val="dk1"/>
                </a:solidFill>
                <a:latin typeface="Times New Roman"/>
                <a:ea typeface="Times New Roman"/>
                <a:cs typeface="Times New Roman"/>
                <a:sym typeface="Times New Roman"/>
              </a:rPr>
              <a:t>the government is in charge of allocating funds for programs like affordable housing so depending on what the government agrees on depends on how much money goes towards affordable housing programs. this can directly affect Bara Homes Group because some of the affordable housing projects taken on are paid for by government through 203k loans and other affordable housing </a:t>
            </a:r>
            <a:r>
              <a:rPr lang="en-US" sz="1200">
                <a:solidFill>
                  <a:schemeClr val="dk1"/>
                </a:solidFill>
                <a:latin typeface="Times New Roman"/>
                <a:ea typeface="Times New Roman"/>
                <a:cs typeface="Times New Roman"/>
                <a:sym typeface="Times New Roman"/>
              </a:rPr>
              <a:t>funding</a:t>
            </a:r>
            <a:r>
              <a:rPr lang="en-US" sz="1200">
                <a:solidFill>
                  <a:schemeClr val="dk1"/>
                </a:solidFill>
                <a:latin typeface="Times New Roman"/>
                <a:ea typeface="Times New Roman"/>
                <a:cs typeface="Times New Roman"/>
                <a:sym typeface="Times New Roman"/>
              </a:rPr>
              <a:t> programs that may be affected if the </a:t>
            </a:r>
            <a:r>
              <a:rPr lang="en-US" sz="1200">
                <a:solidFill>
                  <a:schemeClr val="dk1"/>
                </a:solidFill>
                <a:latin typeface="Times New Roman"/>
                <a:ea typeface="Times New Roman"/>
                <a:cs typeface="Times New Roman"/>
                <a:sym typeface="Times New Roman"/>
              </a:rPr>
              <a:t>government</a:t>
            </a:r>
            <a:r>
              <a:rPr lang="en-US" sz="1200">
                <a:solidFill>
                  <a:schemeClr val="dk1"/>
                </a:solidFill>
                <a:latin typeface="Times New Roman"/>
                <a:ea typeface="Times New Roman"/>
                <a:cs typeface="Times New Roman"/>
                <a:sym typeface="Times New Roman"/>
              </a:rPr>
              <a:t> were to no longer fund those options. This would </a:t>
            </a:r>
            <a:r>
              <a:rPr lang="en-US" sz="1200">
                <a:solidFill>
                  <a:schemeClr val="dk1"/>
                </a:solidFill>
                <a:latin typeface="Times New Roman"/>
                <a:ea typeface="Times New Roman"/>
                <a:cs typeface="Times New Roman"/>
                <a:sym typeface="Times New Roman"/>
              </a:rPr>
              <a:t>decrease</a:t>
            </a:r>
            <a:r>
              <a:rPr lang="en-US" sz="1200">
                <a:solidFill>
                  <a:schemeClr val="dk1"/>
                </a:solidFill>
                <a:latin typeface="Times New Roman"/>
                <a:ea typeface="Times New Roman"/>
                <a:cs typeface="Times New Roman"/>
                <a:sym typeface="Times New Roman"/>
              </a:rPr>
              <a:t> the amount of </a:t>
            </a:r>
            <a:r>
              <a:rPr lang="en-US" sz="1200">
                <a:solidFill>
                  <a:schemeClr val="dk1"/>
                </a:solidFill>
                <a:latin typeface="Times New Roman"/>
                <a:ea typeface="Times New Roman"/>
                <a:cs typeface="Times New Roman"/>
                <a:sym typeface="Times New Roman"/>
              </a:rPr>
              <a:t>referrals</a:t>
            </a:r>
            <a:r>
              <a:rPr lang="en-US" sz="1200">
                <a:solidFill>
                  <a:schemeClr val="dk1"/>
                </a:solidFill>
                <a:latin typeface="Times New Roman"/>
                <a:ea typeface="Times New Roman"/>
                <a:cs typeface="Times New Roman"/>
                <a:sym typeface="Times New Roman"/>
              </a:rPr>
              <a:t> and projects being funded and less opportunities for Bara Homes to take.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03" name="Google Shape;203;g31a9a719c5f_2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“Client’s </a:t>
            </a:r>
            <a:r>
              <a:rPr lang="en-US">
                <a:highlight>
                  <a:srgbClr val="FEFF05"/>
                </a:highlight>
              </a:rPr>
              <a:t>current weakness</a:t>
            </a:r>
            <a:r>
              <a:rPr lang="en-US"/>
              <a:t> is that they rely on referral marketing to gain clients. So, through </a:t>
            </a:r>
            <a:r>
              <a:rPr lang="en-US">
                <a:highlight>
                  <a:srgbClr val="FEFF05"/>
                </a:highlight>
              </a:rPr>
              <a:t>enhanced channels of </a:t>
            </a:r>
            <a:r>
              <a:rPr lang="en-US">
                <a:highlight>
                  <a:srgbClr val="FEFF05"/>
                </a:highlight>
              </a:rPr>
              <a:t>engagement</a:t>
            </a:r>
            <a:r>
              <a:rPr lang="en-US">
                <a:highlight>
                  <a:srgbClr val="FEFF05"/>
                </a:highlight>
              </a:rPr>
              <a:t> (as shown on the previous slide)</a:t>
            </a:r>
            <a:r>
              <a:rPr lang="en-US"/>
              <a:t> Client needs to expand marketing strategies beyond referral marketing by going to local events and promoting themselves to increase brand recognition”</a:t>
            </a:r>
            <a:endParaRPr/>
          </a:p>
          <a:p>
            <a:pPr indent="0" lvl="0" marL="45720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aaae6824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1aaae6824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our primary research we composed a survey that we sent out to facebook groups and neighborhood forums for Union and Essex county and had them answer questions pertaining to household income, occupation, current living situation, and whether or not they are interested in affordable housing. As you can see from our research, around 58.3% of people currently in Union and Essex county are actively seeking affordable housing who work majority part time jobs and earn around all types of household incomes. </a:t>
            </a:r>
            <a:endParaRPr/>
          </a:p>
          <a:p>
            <a:pPr indent="0" lvl="0" marL="0" rtl="0" algn="l">
              <a:spcBef>
                <a:spcPts val="0"/>
              </a:spcBef>
              <a:spcAft>
                <a:spcPts val="0"/>
              </a:spcAft>
              <a:buNone/>
            </a:pPr>
            <a:r>
              <a:rPr lang="en-US"/>
              <a:t>Those surveyed said they would prefer online search engines, social media platforms, and word of mouth as their source of information for renovation services or financing.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aaae68247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1aaae6824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a:off x="0" y="-180827"/>
            <a:ext cx="8814348" cy="10468053"/>
            <a:chOff x="0" y="-47625"/>
            <a:chExt cx="2321459" cy="2757000"/>
          </a:xfrm>
        </p:grpSpPr>
        <p:sp>
          <p:nvSpPr>
            <p:cNvPr id="11" name="Google Shape;11;p3"/>
            <p:cNvSpPr/>
            <p:nvPr/>
          </p:nvSpPr>
          <p:spPr>
            <a:xfrm>
              <a:off x="0" y="0"/>
              <a:ext cx="2321459" cy="2709333"/>
            </a:xfrm>
            <a:custGeom>
              <a:rect b="b" l="l" r="r" t="t"/>
              <a:pathLst>
                <a:path extrusionOk="0" h="2709333" w="2321459">
                  <a:moveTo>
                    <a:pt x="0" y="0"/>
                  </a:moveTo>
                  <a:lnTo>
                    <a:pt x="2321459" y="0"/>
                  </a:lnTo>
                  <a:lnTo>
                    <a:pt x="2321459" y="2709333"/>
                  </a:lnTo>
                  <a:lnTo>
                    <a:pt x="0" y="2709333"/>
                  </a:lnTo>
                  <a:close/>
                </a:path>
              </a:pathLst>
            </a:custGeom>
            <a:solidFill>
              <a:srgbClr val="FEFF05"/>
            </a:solidFill>
            <a:ln>
              <a:noFill/>
            </a:ln>
          </p:spPr>
        </p:sp>
        <p:sp>
          <p:nvSpPr>
            <p:cNvPr id="12" name="Google Shape;12;p3"/>
            <p:cNvSpPr txBox="1"/>
            <p:nvPr/>
          </p:nvSpPr>
          <p:spPr>
            <a:xfrm>
              <a:off x="0" y="-47625"/>
              <a:ext cx="2321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txBox="1"/>
          <p:nvPr>
            <p:ph type="ctrTitle"/>
          </p:nvPr>
        </p:nvSpPr>
        <p:spPr>
          <a:xfrm>
            <a:off x="990600" y="1978025"/>
            <a:ext cx="112254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
          <p:cNvSpPr txBox="1"/>
          <p:nvPr>
            <p:ph idx="1" type="subTitle"/>
          </p:nvPr>
        </p:nvSpPr>
        <p:spPr>
          <a:xfrm>
            <a:off x="5943600" y="599435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5" name="Google Shape;15;p3"/>
          <p:cNvGrpSpPr/>
          <p:nvPr/>
        </p:nvGrpSpPr>
        <p:grpSpPr>
          <a:xfrm>
            <a:off x="546119" y="546119"/>
            <a:ext cx="16912825" cy="482582"/>
            <a:chOff x="0" y="0"/>
            <a:chExt cx="22550433" cy="643442"/>
          </a:xfrm>
        </p:grpSpPr>
        <p:sp>
          <p:nvSpPr>
            <p:cNvPr id="16" name="Google Shape;16;p3"/>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17" name="Google Shape;17;p3"/>
            <p:cNvGrpSpPr/>
            <p:nvPr/>
          </p:nvGrpSpPr>
          <p:grpSpPr>
            <a:xfrm>
              <a:off x="22018049" y="55528"/>
              <a:ext cx="532384" cy="532384"/>
              <a:chOff x="0" y="0"/>
              <a:chExt cx="812800" cy="812800"/>
            </a:xfrm>
          </p:grpSpPr>
          <p:sp>
            <p:nvSpPr>
              <p:cNvPr id="18" name="Google Shape;18;p3"/>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9" name="Google Shape;19;p3"/>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21" name="Google Shape;21;p3"/>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5029200" y="5465150"/>
            <a:ext cx="8229600" cy="3771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25" name="Google Shape;25;p4"/>
          <p:cNvGrpSpPr/>
          <p:nvPr/>
        </p:nvGrpSpPr>
        <p:grpSpPr>
          <a:xfrm>
            <a:off x="-608900" y="1485843"/>
            <a:ext cx="1155017" cy="9003209"/>
            <a:chOff x="0" y="-47625"/>
            <a:chExt cx="304200" cy="2371200"/>
          </a:xfrm>
        </p:grpSpPr>
        <p:sp>
          <p:nvSpPr>
            <p:cNvPr id="26" name="Google Shape;26;p4"/>
            <p:cNvSpPr/>
            <p:nvPr/>
          </p:nvSpPr>
          <p:spPr>
            <a:xfrm>
              <a:off x="0" y="0"/>
              <a:ext cx="304067" cy="2323544"/>
            </a:xfrm>
            <a:custGeom>
              <a:rect b="b" l="l" r="r" t="t"/>
              <a:pathLst>
                <a:path extrusionOk="0" h="2323544" w="304067">
                  <a:moveTo>
                    <a:pt x="0" y="0"/>
                  </a:moveTo>
                  <a:lnTo>
                    <a:pt x="304067" y="0"/>
                  </a:lnTo>
                  <a:lnTo>
                    <a:pt x="304067" y="2323544"/>
                  </a:lnTo>
                  <a:lnTo>
                    <a:pt x="0" y="2323544"/>
                  </a:lnTo>
                  <a:close/>
                </a:path>
              </a:pathLst>
            </a:custGeom>
            <a:solidFill>
              <a:srgbClr val="FEFF05"/>
            </a:solidFill>
            <a:ln>
              <a:noFill/>
            </a:ln>
          </p:spPr>
        </p:sp>
        <p:sp>
          <p:nvSpPr>
            <p:cNvPr id="27" name="Google Shape;27;p4"/>
            <p:cNvSpPr txBox="1"/>
            <p:nvPr/>
          </p:nvSpPr>
          <p:spPr>
            <a:xfrm>
              <a:off x="0" y="-47625"/>
              <a:ext cx="304200" cy="2371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4"/>
          <p:cNvGrpSpPr/>
          <p:nvPr/>
        </p:nvGrpSpPr>
        <p:grpSpPr>
          <a:xfrm>
            <a:off x="546119" y="546119"/>
            <a:ext cx="16912825" cy="482582"/>
            <a:chOff x="0" y="0"/>
            <a:chExt cx="22550433" cy="643442"/>
          </a:xfrm>
        </p:grpSpPr>
        <p:sp>
          <p:nvSpPr>
            <p:cNvPr id="29" name="Google Shape;29;p4"/>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30" name="Google Shape;30;p4"/>
            <p:cNvGrpSpPr/>
            <p:nvPr/>
          </p:nvGrpSpPr>
          <p:grpSpPr>
            <a:xfrm>
              <a:off x="22018049" y="55528"/>
              <a:ext cx="532384" cy="532384"/>
              <a:chOff x="0" y="0"/>
              <a:chExt cx="812800" cy="812800"/>
            </a:xfrm>
          </p:grpSpPr>
          <p:sp>
            <p:nvSpPr>
              <p:cNvPr id="31" name="Google Shape;31;p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32" name="Google Shape;32;p4"/>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 name="Google Shape;33;p4"/>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34" name="Google Shape;34;p4"/>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977976" y="1627550"/>
            <a:ext cx="108375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cap="none"/>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37" name="Google Shape;37;p5"/>
          <p:cNvSpPr txBox="1"/>
          <p:nvPr>
            <p:ph idx="1" type="body"/>
          </p:nvPr>
        </p:nvSpPr>
        <p:spPr>
          <a:xfrm>
            <a:off x="5257788" y="610798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100"/>
              <a:buNone/>
              <a:defRPr/>
            </a:lvl1pPr>
            <a:lvl2pPr indent="-228600" lvl="1" marL="914400" algn="l">
              <a:spcBef>
                <a:spcPts val="360"/>
              </a:spcBef>
              <a:spcAft>
                <a:spcPts val="0"/>
              </a:spcAft>
              <a:buSzPts val="2100"/>
              <a:buNone/>
              <a:defRPr/>
            </a:lvl2pPr>
            <a:lvl3pPr indent="-228600" lvl="2" marL="1371600" algn="l">
              <a:spcBef>
                <a:spcPts val="320"/>
              </a:spcBef>
              <a:spcAft>
                <a:spcPts val="0"/>
              </a:spcAft>
              <a:buSzPts val="2100"/>
              <a:buNone/>
              <a:defRPr/>
            </a:lvl3pPr>
            <a:lvl4pPr indent="-228600" lvl="3" marL="1828800" algn="l">
              <a:spcBef>
                <a:spcPts val="280"/>
              </a:spcBef>
              <a:spcAft>
                <a:spcPts val="0"/>
              </a:spcAft>
              <a:buSzPts val="2100"/>
              <a:buNone/>
              <a:defRPr/>
            </a:lvl4pPr>
            <a:lvl5pPr indent="-228600" lvl="4" marL="2286000" algn="l">
              <a:spcBef>
                <a:spcPts val="280"/>
              </a:spcBef>
              <a:spcAft>
                <a:spcPts val="0"/>
              </a:spcAft>
              <a:buSzPts val="2100"/>
              <a:buNone/>
              <a:defRPr/>
            </a:lvl5pPr>
            <a:lvl6pPr indent="-228600" lvl="5" marL="2743200" algn="l">
              <a:spcBef>
                <a:spcPts val="280"/>
              </a:spcBef>
              <a:spcAft>
                <a:spcPts val="0"/>
              </a:spcAft>
              <a:buSzPts val="2100"/>
              <a:buNone/>
              <a:defRPr/>
            </a:lvl6pPr>
            <a:lvl7pPr indent="-228600" lvl="6" marL="3200400" algn="l">
              <a:spcBef>
                <a:spcPts val="280"/>
              </a:spcBef>
              <a:spcAft>
                <a:spcPts val="0"/>
              </a:spcAft>
              <a:buSzPts val="2100"/>
              <a:buNone/>
              <a:defRPr/>
            </a:lvl7pPr>
            <a:lvl8pPr indent="-228600" lvl="7" marL="3657600" algn="l">
              <a:spcBef>
                <a:spcPts val="280"/>
              </a:spcBef>
              <a:spcAft>
                <a:spcPts val="0"/>
              </a:spcAft>
              <a:buSzPts val="2100"/>
              <a:buNone/>
              <a:defRPr/>
            </a:lvl8pPr>
            <a:lvl9pPr indent="-228600" lvl="8" marL="4114800" algn="l">
              <a:spcBef>
                <a:spcPts val="280"/>
              </a:spcBef>
              <a:spcAft>
                <a:spcPts val="0"/>
              </a:spcAft>
              <a:buSzPts val="2100"/>
              <a:buNone/>
              <a:defRPr/>
            </a:lvl9pPr>
          </a:lstStyle>
          <a:p/>
        </p:txBody>
      </p:sp>
      <p:grpSp>
        <p:nvGrpSpPr>
          <p:cNvPr id="38" name="Google Shape;38;p5"/>
          <p:cNvGrpSpPr/>
          <p:nvPr/>
        </p:nvGrpSpPr>
        <p:grpSpPr>
          <a:xfrm>
            <a:off x="-94675" y="-219000"/>
            <a:ext cx="360223" cy="10771599"/>
            <a:chOff x="0" y="-47625"/>
            <a:chExt cx="103545" cy="2757000"/>
          </a:xfrm>
        </p:grpSpPr>
        <p:sp>
          <p:nvSpPr>
            <p:cNvPr id="39" name="Google Shape;39;p5"/>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40" name="Google Shape;40;p5"/>
            <p:cNvSpPr txBox="1"/>
            <p:nvPr/>
          </p:nvSpPr>
          <p:spPr>
            <a:xfrm>
              <a:off x="0" y="-47625"/>
              <a:ext cx="1035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5"/>
          <p:cNvGrpSpPr/>
          <p:nvPr/>
        </p:nvGrpSpPr>
        <p:grpSpPr>
          <a:xfrm>
            <a:off x="546119" y="546119"/>
            <a:ext cx="16912825" cy="482582"/>
            <a:chOff x="0" y="0"/>
            <a:chExt cx="22550433" cy="643442"/>
          </a:xfrm>
        </p:grpSpPr>
        <p:sp>
          <p:nvSpPr>
            <p:cNvPr id="42" name="Google Shape;42;p5"/>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43" name="Google Shape;43;p5"/>
            <p:cNvGrpSpPr/>
            <p:nvPr/>
          </p:nvGrpSpPr>
          <p:grpSpPr>
            <a:xfrm>
              <a:off x="22018049" y="55528"/>
              <a:ext cx="532384" cy="532384"/>
              <a:chOff x="0" y="0"/>
              <a:chExt cx="812800" cy="812800"/>
            </a:xfrm>
          </p:grpSpPr>
          <p:sp>
            <p:nvSpPr>
              <p:cNvPr id="44" name="Google Shape;44;p5"/>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45" name="Google Shape;45;p5"/>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5"/>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47" name="Google Shape;47;p5"/>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grpSp>
        <p:nvGrpSpPr>
          <p:cNvPr id="49" name="Google Shape;49;p6"/>
          <p:cNvGrpSpPr/>
          <p:nvPr/>
        </p:nvGrpSpPr>
        <p:grpSpPr>
          <a:xfrm>
            <a:off x="12067873" y="-180827"/>
            <a:ext cx="6220461" cy="10477420"/>
            <a:chOff x="0" y="-47625"/>
            <a:chExt cx="1638300" cy="2759467"/>
          </a:xfrm>
        </p:grpSpPr>
        <p:sp>
          <p:nvSpPr>
            <p:cNvPr id="50" name="Google Shape;50;p6"/>
            <p:cNvSpPr/>
            <p:nvPr/>
          </p:nvSpPr>
          <p:spPr>
            <a:xfrm>
              <a:off x="0" y="0"/>
              <a:ext cx="1638223" cy="2711842"/>
            </a:xfrm>
            <a:custGeom>
              <a:rect b="b" l="l" r="r" t="t"/>
              <a:pathLst>
                <a:path extrusionOk="0" h="2711842" w="1638223">
                  <a:moveTo>
                    <a:pt x="0" y="0"/>
                  </a:moveTo>
                  <a:lnTo>
                    <a:pt x="1638223" y="0"/>
                  </a:lnTo>
                  <a:lnTo>
                    <a:pt x="1638223" y="2711842"/>
                  </a:lnTo>
                  <a:lnTo>
                    <a:pt x="0" y="2711842"/>
                  </a:lnTo>
                  <a:close/>
                </a:path>
              </a:pathLst>
            </a:custGeom>
            <a:solidFill>
              <a:srgbClr val="FEFF05"/>
            </a:solidFill>
            <a:ln>
              <a:noFill/>
            </a:ln>
          </p:spPr>
        </p:sp>
        <p:sp>
          <p:nvSpPr>
            <p:cNvPr id="51" name="Google Shape;51;p6"/>
            <p:cNvSpPr txBox="1"/>
            <p:nvPr/>
          </p:nvSpPr>
          <p:spPr>
            <a:xfrm>
              <a:off x="0" y="-47625"/>
              <a:ext cx="1638300" cy="275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6"/>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4220225" y="4879525"/>
            <a:ext cx="49434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sp>
        <p:nvSpPr>
          <p:cNvPr id="54" name="Google Shape;54;p6"/>
          <p:cNvSpPr txBox="1"/>
          <p:nvPr>
            <p:ph idx="2" type="body"/>
          </p:nvPr>
        </p:nvSpPr>
        <p:spPr>
          <a:xfrm>
            <a:off x="9350070" y="4879525"/>
            <a:ext cx="49434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grpSp>
        <p:nvGrpSpPr>
          <p:cNvPr id="55" name="Google Shape;55;p6"/>
          <p:cNvGrpSpPr/>
          <p:nvPr/>
        </p:nvGrpSpPr>
        <p:grpSpPr>
          <a:xfrm>
            <a:off x="546119" y="546119"/>
            <a:ext cx="16912825" cy="482582"/>
            <a:chOff x="0" y="0"/>
            <a:chExt cx="22550433" cy="643442"/>
          </a:xfrm>
        </p:grpSpPr>
        <p:sp>
          <p:nvSpPr>
            <p:cNvPr id="56" name="Google Shape;56;p6"/>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57" name="Google Shape;57;p6"/>
            <p:cNvGrpSpPr/>
            <p:nvPr/>
          </p:nvGrpSpPr>
          <p:grpSpPr>
            <a:xfrm>
              <a:off x="22018049" y="55528"/>
              <a:ext cx="532384" cy="532384"/>
              <a:chOff x="0" y="0"/>
              <a:chExt cx="812800" cy="812800"/>
            </a:xfrm>
          </p:grpSpPr>
          <p:sp>
            <p:nvSpPr>
              <p:cNvPr id="58" name="Google Shape;58;p6"/>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9" name="Google Shape;59;p6"/>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 name="Google Shape;60;p6"/>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61" name="Google Shape;61;p6"/>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
          <p:cNvSpPr txBox="1"/>
          <p:nvPr>
            <p:ph idx="1" type="body"/>
          </p:nvPr>
        </p:nvSpPr>
        <p:spPr>
          <a:xfrm>
            <a:off x="3361323" y="5259000"/>
            <a:ext cx="55098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
        <p:nvSpPr>
          <p:cNvPr id="65" name="Google Shape;65;p7"/>
          <p:cNvSpPr txBox="1"/>
          <p:nvPr>
            <p:ph idx="2" type="body"/>
          </p:nvPr>
        </p:nvSpPr>
        <p:spPr>
          <a:xfrm>
            <a:off x="9072813" y="5259000"/>
            <a:ext cx="55122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grpSp>
        <p:nvGrpSpPr>
          <p:cNvPr id="66" name="Google Shape;66;p7"/>
          <p:cNvGrpSpPr/>
          <p:nvPr/>
        </p:nvGrpSpPr>
        <p:grpSpPr>
          <a:xfrm>
            <a:off x="0" y="9077473"/>
            <a:ext cx="18288118" cy="1209692"/>
            <a:chOff x="0" y="-47625"/>
            <a:chExt cx="4816592" cy="318600"/>
          </a:xfrm>
        </p:grpSpPr>
        <p:sp>
          <p:nvSpPr>
            <p:cNvPr id="67" name="Google Shape;67;p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FEFF05"/>
            </a:solidFill>
            <a:ln>
              <a:noFill/>
            </a:ln>
          </p:spPr>
        </p:sp>
        <p:sp>
          <p:nvSpPr>
            <p:cNvPr id="68" name="Google Shape;68;p7"/>
            <p:cNvSpPr txBox="1"/>
            <p:nvPr/>
          </p:nvSpPr>
          <p:spPr>
            <a:xfrm>
              <a:off x="0" y="-47625"/>
              <a:ext cx="4816500" cy="318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7"/>
          <p:cNvGrpSpPr/>
          <p:nvPr/>
        </p:nvGrpSpPr>
        <p:grpSpPr>
          <a:xfrm>
            <a:off x="546119" y="546119"/>
            <a:ext cx="16912825" cy="482582"/>
            <a:chOff x="0" y="0"/>
            <a:chExt cx="22550433" cy="643442"/>
          </a:xfrm>
        </p:grpSpPr>
        <p:sp>
          <p:nvSpPr>
            <p:cNvPr id="70" name="Google Shape;70;p7"/>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71" name="Google Shape;71;p7"/>
            <p:cNvGrpSpPr/>
            <p:nvPr/>
          </p:nvGrpSpPr>
          <p:grpSpPr>
            <a:xfrm>
              <a:off x="22018049" y="55528"/>
              <a:ext cx="532384" cy="532384"/>
              <a:chOff x="0" y="0"/>
              <a:chExt cx="812800" cy="812800"/>
            </a:xfrm>
          </p:grpSpPr>
          <p:sp>
            <p:nvSpPr>
              <p:cNvPr id="72" name="Google Shape;72;p7"/>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73" name="Google Shape;73;p7"/>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 name="Google Shape;74;p7"/>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75" name="Google Shape;75;p7"/>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8" name="Google Shape;78;p8"/>
          <p:cNvGrpSpPr/>
          <p:nvPr/>
        </p:nvGrpSpPr>
        <p:grpSpPr>
          <a:xfrm>
            <a:off x="12067873" y="-180827"/>
            <a:ext cx="6220461" cy="10477420"/>
            <a:chOff x="0" y="-47625"/>
            <a:chExt cx="1638300" cy="2759467"/>
          </a:xfrm>
        </p:grpSpPr>
        <p:sp>
          <p:nvSpPr>
            <p:cNvPr id="79" name="Google Shape;79;p8"/>
            <p:cNvSpPr/>
            <p:nvPr/>
          </p:nvSpPr>
          <p:spPr>
            <a:xfrm>
              <a:off x="0" y="0"/>
              <a:ext cx="1638223" cy="2711842"/>
            </a:xfrm>
            <a:custGeom>
              <a:rect b="b" l="l" r="r" t="t"/>
              <a:pathLst>
                <a:path extrusionOk="0" h="2711842" w="1638223">
                  <a:moveTo>
                    <a:pt x="0" y="0"/>
                  </a:moveTo>
                  <a:lnTo>
                    <a:pt x="1638223" y="0"/>
                  </a:lnTo>
                  <a:lnTo>
                    <a:pt x="1638223" y="2711842"/>
                  </a:lnTo>
                  <a:lnTo>
                    <a:pt x="0" y="2711842"/>
                  </a:lnTo>
                  <a:close/>
                </a:path>
              </a:pathLst>
            </a:custGeom>
            <a:solidFill>
              <a:srgbClr val="FEFF05"/>
            </a:solidFill>
            <a:ln>
              <a:noFill/>
            </a:ln>
          </p:spPr>
        </p:sp>
        <p:sp>
          <p:nvSpPr>
            <p:cNvPr id="80" name="Google Shape;80;p8"/>
            <p:cNvSpPr txBox="1"/>
            <p:nvPr/>
          </p:nvSpPr>
          <p:spPr>
            <a:xfrm>
              <a:off x="0" y="-47625"/>
              <a:ext cx="1638300" cy="275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8"/>
          <p:cNvGrpSpPr/>
          <p:nvPr/>
        </p:nvGrpSpPr>
        <p:grpSpPr>
          <a:xfrm>
            <a:off x="546119" y="546119"/>
            <a:ext cx="16912825" cy="482582"/>
            <a:chOff x="0" y="0"/>
            <a:chExt cx="22550433" cy="643442"/>
          </a:xfrm>
        </p:grpSpPr>
        <p:sp>
          <p:nvSpPr>
            <p:cNvPr id="82" name="Google Shape;82;p8"/>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83" name="Google Shape;83;p8"/>
            <p:cNvGrpSpPr/>
            <p:nvPr/>
          </p:nvGrpSpPr>
          <p:grpSpPr>
            <a:xfrm>
              <a:off x="22018049" y="55528"/>
              <a:ext cx="532384" cy="532384"/>
              <a:chOff x="0" y="0"/>
              <a:chExt cx="812800" cy="812800"/>
            </a:xfrm>
          </p:grpSpPr>
          <p:sp>
            <p:nvSpPr>
              <p:cNvPr id="84" name="Google Shape;84;p8"/>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85" name="Google Shape;85;p8"/>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8"/>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87" name="Google Shape;87;p8"/>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978600" y="2696125"/>
            <a:ext cx="104973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7000"/>
              <a:buNone/>
              <a:defRPr/>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90" name="Google Shape;90;p9"/>
          <p:cNvSpPr txBox="1"/>
          <p:nvPr>
            <p:ph idx="1" type="body"/>
          </p:nvPr>
        </p:nvSpPr>
        <p:spPr>
          <a:xfrm>
            <a:off x="6558225" y="4421625"/>
            <a:ext cx="5333400" cy="3865500"/>
          </a:xfrm>
          <a:prstGeom prst="rect">
            <a:avLst/>
          </a:prstGeom>
          <a:noFill/>
          <a:ln>
            <a:noFill/>
          </a:ln>
        </p:spPr>
        <p:txBody>
          <a:bodyPr anchorCtr="0" anchor="t" bIns="45700" lIns="91425" spcFirstLastPara="1" rIns="91425" wrap="square" tIns="45700">
            <a:normAutofit/>
          </a:bodyPr>
          <a:lstStyle>
            <a:lvl1pPr indent="-361950" lvl="0" marL="457200" algn="l">
              <a:spcBef>
                <a:spcPts val="640"/>
              </a:spcBef>
              <a:spcAft>
                <a:spcPts val="0"/>
              </a:spcAft>
              <a:buClr>
                <a:schemeClr val="dk1"/>
              </a:buClr>
              <a:buSzPts val="2100"/>
              <a:buChar char="•"/>
              <a:defRPr/>
            </a:lvl1pPr>
            <a:lvl2pPr indent="-361950" lvl="1" marL="914400" algn="l">
              <a:spcBef>
                <a:spcPts val="560"/>
              </a:spcBef>
              <a:spcAft>
                <a:spcPts val="0"/>
              </a:spcAft>
              <a:buClr>
                <a:schemeClr val="dk1"/>
              </a:buClr>
              <a:buSzPts val="2100"/>
              <a:buChar char="–"/>
              <a:defRPr/>
            </a:lvl2pPr>
            <a:lvl3pPr indent="-361950" lvl="2" marL="1371600" algn="l">
              <a:spcBef>
                <a:spcPts val="480"/>
              </a:spcBef>
              <a:spcAft>
                <a:spcPts val="0"/>
              </a:spcAft>
              <a:buClr>
                <a:schemeClr val="dk1"/>
              </a:buClr>
              <a:buSzPts val="2100"/>
              <a:buChar char="•"/>
              <a:defRPr/>
            </a:lvl3pPr>
            <a:lvl4pPr indent="-361950" lvl="3" marL="1828800" algn="l">
              <a:spcBef>
                <a:spcPts val="400"/>
              </a:spcBef>
              <a:spcAft>
                <a:spcPts val="0"/>
              </a:spcAft>
              <a:buClr>
                <a:schemeClr val="dk1"/>
              </a:buClr>
              <a:buSzPts val="2100"/>
              <a:buChar char="–"/>
              <a:defRPr/>
            </a:lvl4pPr>
            <a:lvl5pPr indent="-361950" lvl="4" marL="2286000" algn="l">
              <a:spcBef>
                <a:spcPts val="400"/>
              </a:spcBef>
              <a:spcAft>
                <a:spcPts val="0"/>
              </a:spcAft>
              <a:buClr>
                <a:schemeClr val="dk1"/>
              </a:buClr>
              <a:buSzPts val="2100"/>
              <a:buChar char="»"/>
              <a:defRPr/>
            </a:lvl5pPr>
            <a:lvl6pPr indent="-361950" lvl="5" marL="2743200" algn="l">
              <a:spcBef>
                <a:spcPts val="400"/>
              </a:spcBef>
              <a:spcAft>
                <a:spcPts val="0"/>
              </a:spcAft>
              <a:buClr>
                <a:schemeClr val="dk1"/>
              </a:buClr>
              <a:buSzPts val="2100"/>
              <a:buChar char="•"/>
              <a:defRPr/>
            </a:lvl6pPr>
            <a:lvl7pPr indent="-361950" lvl="6" marL="3200400" algn="l">
              <a:spcBef>
                <a:spcPts val="400"/>
              </a:spcBef>
              <a:spcAft>
                <a:spcPts val="0"/>
              </a:spcAft>
              <a:buClr>
                <a:schemeClr val="dk1"/>
              </a:buClr>
              <a:buSzPts val="2100"/>
              <a:buChar char="•"/>
              <a:defRPr/>
            </a:lvl7pPr>
            <a:lvl8pPr indent="-361950" lvl="7" marL="3657600" algn="l">
              <a:spcBef>
                <a:spcPts val="400"/>
              </a:spcBef>
              <a:spcAft>
                <a:spcPts val="0"/>
              </a:spcAft>
              <a:buClr>
                <a:schemeClr val="dk1"/>
              </a:buClr>
              <a:buSzPts val="2100"/>
              <a:buChar char="•"/>
              <a:defRPr/>
            </a:lvl8pPr>
            <a:lvl9pPr indent="-361950" lvl="8" marL="4114800" algn="l">
              <a:spcBef>
                <a:spcPts val="400"/>
              </a:spcBef>
              <a:spcAft>
                <a:spcPts val="0"/>
              </a:spcAft>
              <a:buClr>
                <a:schemeClr val="dk1"/>
              </a:buClr>
              <a:buSzPts val="2100"/>
              <a:buChar char="•"/>
              <a:defRPr/>
            </a:lvl9pPr>
          </a:lstStyle>
          <a:p/>
        </p:txBody>
      </p:sp>
      <p:sp>
        <p:nvSpPr>
          <p:cNvPr id="91" name="Google Shape;91;p9"/>
          <p:cNvSpPr txBox="1"/>
          <p:nvPr>
            <p:ph idx="2" type="body"/>
          </p:nvPr>
        </p:nvSpPr>
        <p:spPr>
          <a:xfrm>
            <a:off x="1721650" y="4421625"/>
            <a:ext cx="50385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grpSp>
        <p:nvGrpSpPr>
          <p:cNvPr id="92" name="Google Shape;92;p9"/>
          <p:cNvGrpSpPr/>
          <p:nvPr/>
        </p:nvGrpSpPr>
        <p:grpSpPr>
          <a:xfrm>
            <a:off x="546119" y="546119"/>
            <a:ext cx="16912825" cy="482582"/>
            <a:chOff x="0" y="0"/>
            <a:chExt cx="22550433" cy="643442"/>
          </a:xfrm>
        </p:grpSpPr>
        <p:sp>
          <p:nvSpPr>
            <p:cNvPr id="93" name="Google Shape;93;p9"/>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94" name="Google Shape;94;p9"/>
            <p:cNvGrpSpPr/>
            <p:nvPr/>
          </p:nvGrpSpPr>
          <p:grpSpPr>
            <a:xfrm>
              <a:off x="22018049" y="55528"/>
              <a:ext cx="532384" cy="532384"/>
              <a:chOff x="0" y="0"/>
              <a:chExt cx="812800" cy="812800"/>
            </a:xfrm>
          </p:grpSpPr>
          <p:sp>
            <p:nvSpPr>
              <p:cNvPr id="95" name="Google Shape;95;p9"/>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96" name="Google Shape;96;p9"/>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9"/>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98" name="Google Shape;98;p9"/>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99" name="Google Shape;99;p9"/>
          <p:cNvGrpSpPr/>
          <p:nvPr/>
        </p:nvGrpSpPr>
        <p:grpSpPr>
          <a:xfrm>
            <a:off x="850685" y="8846587"/>
            <a:ext cx="17611340" cy="1440924"/>
            <a:chOff x="0" y="-47625"/>
            <a:chExt cx="4638347" cy="379500"/>
          </a:xfrm>
        </p:grpSpPr>
        <p:sp>
          <p:nvSpPr>
            <p:cNvPr id="100" name="Google Shape;100;p9"/>
            <p:cNvSpPr/>
            <p:nvPr/>
          </p:nvSpPr>
          <p:spPr>
            <a:xfrm>
              <a:off x="0" y="0"/>
              <a:ext cx="4638347" cy="331743"/>
            </a:xfrm>
            <a:custGeom>
              <a:rect b="b" l="l" r="r" t="t"/>
              <a:pathLst>
                <a:path extrusionOk="0" h="331743" w="4638347">
                  <a:moveTo>
                    <a:pt x="0" y="0"/>
                  </a:moveTo>
                  <a:lnTo>
                    <a:pt x="4638347" y="0"/>
                  </a:lnTo>
                  <a:lnTo>
                    <a:pt x="4638347" y="331743"/>
                  </a:lnTo>
                  <a:lnTo>
                    <a:pt x="0" y="331743"/>
                  </a:lnTo>
                  <a:close/>
                </a:path>
              </a:pathLst>
            </a:custGeom>
            <a:solidFill>
              <a:srgbClr val="FEFF05"/>
            </a:solidFill>
            <a:ln>
              <a:noFill/>
            </a:ln>
          </p:spPr>
        </p:sp>
        <p:sp>
          <p:nvSpPr>
            <p:cNvPr id="101" name="Google Shape;101;p9"/>
            <p:cNvSpPr txBox="1"/>
            <p:nvPr/>
          </p:nvSpPr>
          <p:spPr>
            <a:xfrm>
              <a:off x="0" y="-47625"/>
              <a:ext cx="46383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0"/>
          <p:cNvSpPr txBox="1"/>
          <p:nvPr>
            <p:ph type="title"/>
          </p:nvPr>
        </p:nvSpPr>
        <p:spPr>
          <a:xfrm>
            <a:off x="1020938" y="3263725"/>
            <a:ext cx="11543700" cy="5667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7000"/>
              <a:buNone/>
              <a:defRPr/>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104" name="Google Shape;104;p10"/>
          <p:cNvSpPr/>
          <p:nvPr>
            <p:ph idx="2" type="pic"/>
          </p:nvPr>
        </p:nvSpPr>
        <p:spPr>
          <a:xfrm>
            <a:off x="10569872" y="5041125"/>
            <a:ext cx="4074000" cy="3055500"/>
          </a:xfrm>
          <a:prstGeom prst="rect">
            <a:avLst/>
          </a:prstGeom>
          <a:noFill/>
          <a:ln>
            <a:noFill/>
          </a:ln>
        </p:spPr>
      </p:sp>
      <p:sp>
        <p:nvSpPr>
          <p:cNvPr id="105" name="Google Shape;105;p10"/>
          <p:cNvSpPr txBox="1"/>
          <p:nvPr>
            <p:ph idx="1" type="body"/>
          </p:nvPr>
        </p:nvSpPr>
        <p:spPr>
          <a:xfrm>
            <a:off x="2245213"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grpSp>
        <p:nvGrpSpPr>
          <p:cNvPr id="106" name="Google Shape;106;p10"/>
          <p:cNvGrpSpPr/>
          <p:nvPr/>
        </p:nvGrpSpPr>
        <p:grpSpPr>
          <a:xfrm>
            <a:off x="546119" y="546119"/>
            <a:ext cx="16912825" cy="482582"/>
            <a:chOff x="0" y="0"/>
            <a:chExt cx="22550433" cy="643442"/>
          </a:xfrm>
        </p:grpSpPr>
        <p:sp>
          <p:nvSpPr>
            <p:cNvPr id="107" name="Google Shape;107;p10"/>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108" name="Google Shape;108;p10"/>
            <p:cNvGrpSpPr/>
            <p:nvPr/>
          </p:nvGrpSpPr>
          <p:grpSpPr>
            <a:xfrm>
              <a:off x="22018049" y="55528"/>
              <a:ext cx="532384" cy="532384"/>
              <a:chOff x="0" y="0"/>
              <a:chExt cx="812800" cy="812800"/>
            </a:xfrm>
          </p:grpSpPr>
          <p:sp>
            <p:nvSpPr>
              <p:cNvPr id="109" name="Google Shape;109;p10"/>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10" name="Google Shape;110;p10"/>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0"/>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112" name="Google Shape;112;p10"/>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113" name="Google Shape;113;p10"/>
          <p:cNvGrpSpPr/>
          <p:nvPr/>
        </p:nvGrpSpPr>
        <p:grpSpPr>
          <a:xfrm>
            <a:off x="-94680" y="-142812"/>
            <a:ext cx="393150" cy="10468053"/>
            <a:chOff x="0" y="-47625"/>
            <a:chExt cx="103545" cy="2757000"/>
          </a:xfrm>
        </p:grpSpPr>
        <p:sp>
          <p:nvSpPr>
            <p:cNvPr id="114" name="Google Shape;114;p10"/>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115" name="Google Shape;115;p10"/>
            <p:cNvSpPr txBox="1"/>
            <p:nvPr/>
          </p:nvSpPr>
          <p:spPr>
            <a:xfrm>
              <a:off x="0" y="-47625"/>
              <a:ext cx="1035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5465150"/>
            <a:ext cx="8229600" cy="3771600"/>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64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1pPr>
            <a:lvl2pPr indent="-361950" lvl="1" marL="914400" marR="0" rtl="0" algn="l">
              <a:spcBef>
                <a:spcPts val="56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2pPr>
            <a:lvl3pPr indent="-361950" lvl="2" marL="1371600" marR="0" rtl="0" algn="l">
              <a:spcBef>
                <a:spcPts val="48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3pPr>
            <a:lvl4pPr indent="-361950" lvl="3" marL="18288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4pPr>
            <a:lvl5pPr indent="-361950" lvl="4" marL="22860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5pPr>
            <a:lvl6pPr indent="-361950" lvl="5" marL="27432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6pPr>
            <a:lvl7pPr indent="-361950" lvl="6" marL="32004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7pPr>
            <a:lvl8pPr indent="-361950" lvl="7" marL="36576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8pPr>
            <a:lvl9pPr indent="-361950" lvl="8" marL="41148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trytoolbox.com/blog/construction-professional-associations" TargetMode="External"/><Relationship Id="rId4" Type="http://schemas.openxmlformats.org/officeDocument/2006/relationships/hyperlink" Target="https://www.suburbanessexchamber.com/membership-options" TargetMode="External"/><Relationship Id="rId10" Type="http://schemas.openxmlformats.org/officeDocument/2006/relationships/hyperlink" Target="https://ic3churchconference.org/vendors/" TargetMode="External"/><Relationship Id="rId9" Type="http://schemas.openxmlformats.org/officeDocument/2006/relationships/hyperlink" Target="https://www.vistaprint.com/business-cards/standard?qty=50&amp;noPreselectedOptions=true&amp;quickView=08db0a16-bebb-4025-8476-8a63a41c8f46&amp;source=PLA&amp;PCXTVATINCLUSIVE=&amp;couponCode=NEW25&amp;utm_id=3BPS0006AB4D19303C9F43&amp;coupon=&amp;partner=google&amp;ps_vtp=21651845740%7C%7C%7C%7Cm%7C9194352%7C%7Cx&amp;ps_vtp2=g%7C%7C%7C%7C%7Cpla%7C%7C3833677364%7C11732&amp;gad_source=1&amp;gbraid=0AAAAACUDNVsh9c6L1qvWvDQVL62YKd7cL&amp;gclid=EAIaIQobChMI6dXigdSHigMVJTQIBR2TEzdyEAQYASABEgIwevD_BwE" TargetMode="External"/><Relationship Id="rId5" Type="http://schemas.openxmlformats.org/officeDocument/2006/relationships/hyperlink" Target="https://www.accnj.org/" TargetMode="External"/><Relationship Id="rId6" Type="http://schemas.openxmlformats.org/officeDocument/2006/relationships/hyperlink" Target="https://morejersey.com/essex-county-nj-events/" TargetMode="External"/><Relationship Id="rId7" Type="http://schemas.openxmlformats.org/officeDocument/2006/relationships/hyperlink" Target="https://www.fiverr.com/" TargetMode="External"/><Relationship Id="rId8" Type="http://schemas.openxmlformats.org/officeDocument/2006/relationships/hyperlink" Target="https://www.canv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mailchimp.com/pricing/marketing/" TargetMode="External"/><Relationship Id="rId4" Type="http://schemas.openxmlformats.org/officeDocument/2006/relationships/hyperlink" Target="https://www.fiverr.com/search/gigs?query=email%20marketing%20&amp;source=main_banner&amp;ref_ctx_id=be55cf20c06c4761b1eb156bbd568ae9&amp;search_in=everywhere&amp;search-autocomplete-original-term=email%20marketing%20" TargetMode="External"/><Relationship Id="rId5" Type="http://schemas.openxmlformats.org/officeDocument/2006/relationships/hyperlink" Target="https://www.lusha.com" TargetMode="External"/><Relationship Id="rId6" Type="http://schemas.openxmlformats.org/officeDocument/2006/relationships/hyperlink" Target="https://www.fiverr.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businessofapps.com/marketplace/social-media-marketing/research/facebook-ads-cost/" TargetMode="External"/><Relationship Id="rId4" Type="http://schemas.openxmlformats.org/officeDocument/2006/relationships/hyperlink" Target="https://sachsmarketinggroup.com/how-much-should-you-spend-on-facebook-ads/#:~:text=Determining%20your%20Facebook%20ad%20spend,for%20the%20best%20investment%20return" TargetMode="External"/><Relationship Id="rId5" Type="http://schemas.openxmlformats.org/officeDocument/2006/relationships/hyperlink" Target="https://www.webfx.com/blog/ppc/much-cost-advertise-google-adwords/" TargetMode="External"/><Relationship Id="rId6" Type="http://schemas.openxmlformats.org/officeDocument/2006/relationships/hyperlink" Target="https://ads.google.com/home/" TargetMode="External"/><Relationship Id="rId7" Type="http://schemas.openxmlformats.org/officeDocument/2006/relationships/hyperlink" Target="https://www.aiesecus.org/blog/5-top-benefits-of-building-an-internship-program-in-your-compan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churchinteriors.com" TargetMode="External"/><Relationship Id="rId4" Type="http://schemas.openxmlformats.org/officeDocument/2006/relationships/hyperlink" Target="https://churchinteriors.com" TargetMode="External"/><Relationship Id="rId5" Type="http://schemas.openxmlformats.org/officeDocument/2006/relationships/hyperlink" Target="https://rmbcontracting.com" TargetMode="External"/><Relationship Id="rId6" Type="http://schemas.openxmlformats.org/officeDocument/2006/relationships/hyperlink" Target="https://rmbcontract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05"/>
        </a:solidFill>
      </p:bgPr>
    </p:bg>
    <p:spTree>
      <p:nvGrpSpPr>
        <p:cNvPr id="119" name="Shape 119"/>
        <p:cNvGrpSpPr/>
        <p:nvPr/>
      </p:nvGrpSpPr>
      <p:grpSpPr>
        <a:xfrm>
          <a:off x="0" y="0"/>
          <a:ext cx="0" cy="0"/>
          <a:chOff x="0" y="0"/>
          <a:chExt cx="0" cy="0"/>
        </a:xfrm>
      </p:grpSpPr>
      <p:sp>
        <p:nvSpPr>
          <p:cNvPr id="120" name="Google Shape;120;p11"/>
          <p:cNvSpPr txBox="1"/>
          <p:nvPr/>
        </p:nvSpPr>
        <p:spPr>
          <a:xfrm>
            <a:off x="1028700" y="2787209"/>
            <a:ext cx="14740200" cy="40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3217">
                <a:latin typeface="Archivo Black"/>
                <a:ea typeface="Archivo Black"/>
                <a:cs typeface="Archivo Black"/>
                <a:sym typeface="Archivo Black"/>
              </a:rPr>
              <a:t>Marketing </a:t>
            </a:r>
            <a:endParaRPr sz="13217">
              <a:latin typeface="Archivo Black"/>
              <a:ea typeface="Archivo Black"/>
              <a:cs typeface="Archivo Black"/>
              <a:sym typeface="Archivo Black"/>
            </a:endParaRPr>
          </a:p>
          <a:p>
            <a:pPr indent="0" lvl="0" marL="0" marR="0" rtl="0" algn="l">
              <a:lnSpc>
                <a:spcPct val="100000"/>
              </a:lnSpc>
              <a:spcBef>
                <a:spcPts val="0"/>
              </a:spcBef>
              <a:spcAft>
                <a:spcPts val="0"/>
              </a:spcAft>
              <a:buNone/>
            </a:pPr>
            <a:r>
              <a:rPr lang="en-US" sz="13217">
                <a:latin typeface="Archivo Black"/>
                <a:ea typeface="Archivo Black"/>
                <a:cs typeface="Archivo Black"/>
                <a:sym typeface="Archivo Black"/>
              </a:rPr>
              <a:t>Plan </a:t>
            </a:r>
            <a:r>
              <a:rPr b="0" i="0" lang="en-US" sz="13217" u="none" cap="none" strike="noStrike">
                <a:solidFill>
                  <a:srgbClr val="000000"/>
                </a:solidFill>
                <a:latin typeface="Archivo Black"/>
                <a:ea typeface="Archivo Black"/>
                <a:cs typeface="Archivo Black"/>
                <a:sym typeface="Archivo Black"/>
              </a:rPr>
              <a:t> </a:t>
            </a:r>
            <a:endParaRPr/>
          </a:p>
        </p:txBody>
      </p:sp>
      <p:grpSp>
        <p:nvGrpSpPr>
          <p:cNvPr id="121" name="Google Shape;121;p11"/>
          <p:cNvGrpSpPr/>
          <p:nvPr/>
        </p:nvGrpSpPr>
        <p:grpSpPr>
          <a:xfrm>
            <a:off x="5312750" y="4788250"/>
            <a:ext cx="10892127" cy="1916850"/>
            <a:chOff x="0" y="-47625"/>
            <a:chExt cx="1905884" cy="570780"/>
          </a:xfrm>
        </p:grpSpPr>
        <p:sp>
          <p:nvSpPr>
            <p:cNvPr id="122" name="Google Shape;122;p11"/>
            <p:cNvSpPr/>
            <p:nvPr/>
          </p:nvSpPr>
          <p:spPr>
            <a:xfrm>
              <a:off x="0" y="0"/>
              <a:ext cx="1905884" cy="523155"/>
            </a:xfrm>
            <a:custGeom>
              <a:rect b="b" l="l" r="r" t="t"/>
              <a:pathLst>
                <a:path extrusionOk="0" h="523155" w="1905884">
                  <a:moveTo>
                    <a:pt x="61688" y="0"/>
                  </a:moveTo>
                  <a:lnTo>
                    <a:pt x="1844196" y="0"/>
                  </a:lnTo>
                  <a:cubicBezTo>
                    <a:pt x="1860556" y="0"/>
                    <a:pt x="1876247" y="6499"/>
                    <a:pt x="1887816" y="18068"/>
                  </a:cubicBezTo>
                  <a:cubicBezTo>
                    <a:pt x="1899384" y="29637"/>
                    <a:pt x="1905884" y="45327"/>
                    <a:pt x="1905884" y="61688"/>
                  </a:cubicBezTo>
                  <a:lnTo>
                    <a:pt x="1905884" y="461467"/>
                  </a:lnTo>
                  <a:cubicBezTo>
                    <a:pt x="1905884" y="477828"/>
                    <a:pt x="1899384" y="493518"/>
                    <a:pt x="1887816" y="505087"/>
                  </a:cubicBezTo>
                  <a:cubicBezTo>
                    <a:pt x="1876247" y="516656"/>
                    <a:pt x="1860556" y="523155"/>
                    <a:pt x="1844196" y="523155"/>
                  </a:cubicBezTo>
                  <a:lnTo>
                    <a:pt x="61688" y="523155"/>
                  </a:lnTo>
                  <a:cubicBezTo>
                    <a:pt x="45327" y="523155"/>
                    <a:pt x="29637" y="516656"/>
                    <a:pt x="18068" y="505087"/>
                  </a:cubicBezTo>
                  <a:cubicBezTo>
                    <a:pt x="6499" y="493518"/>
                    <a:pt x="0" y="477828"/>
                    <a:pt x="0" y="461467"/>
                  </a:cubicBezTo>
                  <a:lnTo>
                    <a:pt x="0" y="61688"/>
                  </a:lnTo>
                  <a:cubicBezTo>
                    <a:pt x="0" y="45327"/>
                    <a:pt x="6499" y="29637"/>
                    <a:pt x="18068" y="18068"/>
                  </a:cubicBezTo>
                  <a:cubicBezTo>
                    <a:pt x="29637" y="6499"/>
                    <a:pt x="45327" y="0"/>
                    <a:pt x="61688" y="0"/>
                  </a:cubicBezTo>
                  <a:close/>
                </a:path>
              </a:pathLst>
            </a:custGeom>
            <a:solidFill>
              <a:srgbClr val="F25067"/>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txBox="1"/>
            <p:nvPr/>
          </p:nvSpPr>
          <p:spPr>
            <a:xfrm>
              <a:off x="0" y="-47625"/>
              <a:ext cx="1905884" cy="57078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4" name="Google Shape;124;p11"/>
          <p:cNvCxnSpPr/>
          <p:nvPr/>
        </p:nvCxnSpPr>
        <p:spPr>
          <a:xfrm>
            <a:off x="787409" y="9239250"/>
            <a:ext cx="10081804" cy="19050"/>
          </a:xfrm>
          <a:prstGeom prst="straightConnector1">
            <a:avLst/>
          </a:prstGeom>
          <a:noFill/>
          <a:ln cap="flat" cmpd="sng" w="19050">
            <a:solidFill>
              <a:srgbClr val="000000"/>
            </a:solidFill>
            <a:prstDash val="solid"/>
            <a:round/>
            <a:headEnd len="sm" w="sm" type="none"/>
            <a:tailEnd len="sm" w="sm" type="none"/>
          </a:ln>
        </p:spPr>
      </p:cxnSp>
      <p:grpSp>
        <p:nvGrpSpPr>
          <p:cNvPr id="125" name="Google Shape;125;p11"/>
          <p:cNvGrpSpPr/>
          <p:nvPr/>
        </p:nvGrpSpPr>
        <p:grpSpPr>
          <a:xfrm rot="2700000">
            <a:off x="15339566" y="1720928"/>
            <a:ext cx="858869" cy="858869"/>
            <a:chOff x="0" y="0"/>
            <a:chExt cx="812800" cy="812800"/>
          </a:xfrm>
        </p:grpSpPr>
        <p:sp>
          <p:nvSpPr>
            <p:cNvPr id="126" name="Google Shape;126;p1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27" name="Google Shape;127;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1"/>
          <p:cNvGrpSpPr/>
          <p:nvPr/>
        </p:nvGrpSpPr>
        <p:grpSpPr>
          <a:xfrm rot="2700000">
            <a:off x="2754623" y="7631499"/>
            <a:ext cx="858869" cy="858869"/>
            <a:chOff x="0" y="0"/>
            <a:chExt cx="812800" cy="812800"/>
          </a:xfrm>
        </p:grpSpPr>
        <p:sp>
          <p:nvSpPr>
            <p:cNvPr id="129" name="Google Shape;129;p1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30" name="Google Shape;130;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1"/>
          <p:cNvGrpSpPr/>
          <p:nvPr/>
        </p:nvGrpSpPr>
        <p:grpSpPr>
          <a:xfrm>
            <a:off x="5312750" y="-2057400"/>
            <a:ext cx="3086100" cy="3086100"/>
            <a:chOff x="0" y="0"/>
            <a:chExt cx="812800" cy="812800"/>
          </a:xfrm>
        </p:grpSpPr>
        <p:sp>
          <p:nvSpPr>
            <p:cNvPr id="132" name="Google Shape;132;p1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33" name="Google Shape;133;p1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1"/>
          <p:cNvGrpSpPr/>
          <p:nvPr/>
        </p:nvGrpSpPr>
        <p:grpSpPr>
          <a:xfrm>
            <a:off x="16744950" y="4367522"/>
            <a:ext cx="3086100" cy="3086100"/>
            <a:chOff x="0" y="0"/>
            <a:chExt cx="812800" cy="812800"/>
          </a:xfrm>
        </p:grpSpPr>
        <p:sp>
          <p:nvSpPr>
            <p:cNvPr id="135" name="Google Shape;135;p1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136" name="Google Shape;136;p1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1"/>
          <p:cNvSpPr txBox="1"/>
          <p:nvPr/>
        </p:nvSpPr>
        <p:spPr>
          <a:xfrm>
            <a:off x="5456900" y="5103925"/>
            <a:ext cx="14840700" cy="12855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1" i="1" lang="en-US" sz="8351">
                <a:solidFill>
                  <a:srgbClr val="FFFFFF"/>
                </a:solidFill>
                <a:latin typeface="Arimo"/>
                <a:ea typeface="Arimo"/>
                <a:cs typeface="Arimo"/>
                <a:sym typeface="Arimo"/>
              </a:rPr>
              <a:t>Bara Homes Group 1</a:t>
            </a:r>
            <a:r>
              <a:rPr b="1" i="1" lang="en-US" sz="8351" u="none" cap="none" strike="noStrike">
                <a:solidFill>
                  <a:srgbClr val="FFFFFF"/>
                </a:solidFill>
                <a:latin typeface="Arimo"/>
                <a:ea typeface="Arimo"/>
                <a:cs typeface="Arimo"/>
                <a:sym typeface="Arimo"/>
              </a:rPr>
              <a:t> </a:t>
            </a:r>
            <a:endParaRPr i="1" sz="100"/>
          </a:p>
        </p:txBody>
      </p:sp>
      <p:sp>
        <p:nvSpPr>
          <p:cNvPr id="138" name="Google Shape;138;p11"/>
          <p:cNvSpPr txBox="1"/>
          <p:nvPr/>
        </p:nvSpPr>
        <p:spPr>
          <a:xfrm>
            <a:off x="11293439" y="7904341"/>
            <a:ext cx="61656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latin typeface="Arimo"/>
                <a:ea typeface="Arimo"/>
                <a:cs typeface="Arimo"/>
                <a:sym typeface="Arimo"/>
              </a:rPr>
              <a:t>Yasmin, Desiree, Dina, Kritika, Ashley, Payton, Jada </a:t>
            </a:r>
            <a:endParaRPr sz="2100">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20"/>
          <p:cNvGrpSpPr/>
          <p:nvPr/>
        </p:nvGrpSpPr>
        <p:grpSpPr>
          <a:xfrm>
            <a:off x="1853500" y="4602781"/>
            <a:ext cx="1943250" cy="2124077"/>
            <a:chOff x="0" y="-47625"/>
            <a:chExt cx="511799" cy="559424"/>
          </a:xfrm>
        </p:grpSpPr>
        <p:sp>
          <p:nvSpPr>
            <p:cNvPr id="313" name="Google Shape;313;p20"/>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0"/>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20"/>
          <p:cNvGrpSpPr/>
          <p:nvPr/>
        </p:nvGrpSpPr>
        <p:grpSpPr>
          <a:xfrm>
            <a:off x="6622413" y="4602781"/>
            <a:ext cx="1943250" cy="2124077"/>
            <a:chOff x="0" y="-47625"/>
            <a:chExt cx="511799" cy="559424"/>
          </a:xfrm>
        </p:grpSpPr>
        <p:sp>
          <p:nvSpPr>
            <p:cNvPr id="316" name="Google Shape;316;p20"/>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20"/>
          <p:cNvGrpSpPr/>
          <p:nvPr/>
        </p:nvGrpSpPr>
        <p:grpSpPr>
          <a:xfrm>
            <a:off x="12097325" y="4602781"/>
            <a:ext cx="1943250" cy="2124077"/>
            <a:chOff x="0" y="-47625"/>
            <a:chExt cx="511799" cy="559424"/>
          </a:xfrm>
        </p:grpSpPr>
        <p:sp>
          <p:nvSpPr>
            <p:cNvPr id="319" name="Google Shape;319;p20"/>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20"/>
          <p:cNvGrpSpPr/>
          <p:nvPr/>
        </p:nvGrpSpPr>
        <p:grpSpPr>
          <a:xfrm>
            <a:off x="850685" y="8846588"/>
            <a:ext cx="17611224" cy="1440412"/>
            <a:chOff x="0" y="-47625"/>
            <a:chExt cx="4638347" cy="379368"/>
          </a:xfrm>
        </p:grpSpPr>
        <p:sp>
          <p:nvSpPr>
            <p:cNvPr id="322" name="Google Shape;322;p20"/>
            <p:cNvSpPr/>
            <p:nvPr/>
          </p:nvSpPr>
          <p:spPr>
            <a:xfrm>
              <a:off x="0" y="0"/>
              <a:ext cx="4638347" cy="331743"/>
            </a:xfrm>
            <a:custGeom>
              <a:rect b="b" l="l" r="r" t="t"/>
              <a:pathLst>
                <a:path extrusionOk="0" h="331743" w="4638347">
                  <a:moveTo>
                    <a:pt x="0" y="0"/>
                  </a:moveTo>
                  <a:lnTo>
                    <a:pt x="4638347" y="0"/>
                  </a:lnTo>
                  <a:lnTo>
                    <a:pt x="4638347" y="331743"/>
                  </a:lnTo>
                  <a:lnTo>
                    <a:pt x="0" y="331743"/>
                  </a:lnTo>
                  <a:close/>
                </a:path>
              </a:pathLst>
            </a:custGeom>
            <a:solidFill>
              <a:srgbClr val="FEFF05"/>
            </a:solidFill>
            <a:ln>
              <a:noFill/>
            </a:ln>
          </p:spPr>
        </p:sp>
        <p:sp>
          <p:nvSpPr>
            <p:cNvPr id="323" name="Google Shape;323;p20"/>
            <p:cNvSpPr txBox="1"/>
            <p:nvPr/>
          </p:nvSpPr>
          <p:spPr>
            <a:xfrm>
              <a:off x="0" y="-47625"/>
              <a:ext cx="4638347" cy="37936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20"/>
          <p:cNvGrpSpPr/>
          <p:nvPr/>
        </p:nvGrpSpPr>
        <p:grpSpPr>
          <a:xfrm rot="2700000">
            <a:off x="16158641" y="2617845"/>
            <a:ext cx="858869" cy="858869"/>
            <a:chOff x="0" y="0"/>
            <a:chExt cx="812800" cy="812800"/>
          </a:xfrm>
        </p:grpSpPr>
        <p:sp>
          <p:nvSpPr>
            <p:cNvPr id="325" name="Google Shape;325;p20"/>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26" name="Google Shape;326;p2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20"/>
          <p:cNvGrpSpPr/>
          <p:nvPr/>
        </p:nvGrpSpPr>
        <p:grpSpPr>
          <a:xfrm>
            <a:off x="16744950" y="4700588"/>
            <a:ext cx="3086100" cy="3086100"/>
            <a:chOff x="0" y="0"/>
            <a:chExt cx="812800" cy="812800"/>
          </a:xfrm>
        </p:grpSpPr>
        <p:sp>
          <p:nvSpPr>
            <p:cNvPr id="328" name="Google Shape;328;p2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329" name="Google Shape;329;p2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20"/>
          <p:cNvSpPr txBox="1"/>
          <p:nvPr/>
        </p:nvSpPr>
        <p:spPr>
          <a:xfrm>
            <a:off x="1028705" y="602475"/>
            <a:ext cx="15636000" cy="2617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CUSTOMER ANALYSIS SEGMENTS </a:t>
            </a:r>
            <a:endParaRPr/>
          </a:p>
        </p:txBody>
      </p:sp>
      <p:sp>
        <p:nvSpPr>
          <p:cNvPr id="331" name="Google Shape;331;p20"/>
          <p:cNvSpPr txBox="1"/>
          <p:nvPr/>
        </p:nvSpPr>
        <p:spPr>
          <a:xfrm>
            <a:off x="1321825" y="7051750"/>
            <a:ext cx="39489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KITCHEN RENOVATIONS</a:t>
            </a:r>
            <a:endParaRPr/>
          </a:p>
        </p:txBody>
      </p:sp>
      <p:sp>
        <p:nvSpPr>
          <p:cNvPr id="332" name="Google Shape;332;p20"/>
          <p:cNvSpPr txBox="1"/>
          <p:nvPr/>
        </p:nvSpPr>
        <p:spPr>
          <a:xfrm>
            <a:off x="6203138" y="6940976"/>
            <a:ext cx="34461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HOUSES OF WORSHIP</a:t>
            </a:r>
            <a:endParaRPr/>
          </a:p>
        </p:txBody>
      </p:sp>
      <p:sp>
        <p:nvSpPr>
          <p:cNvPr id="333" name="Google Shape;333;p20"/>
          <p:cNvSpPr txBox="1"/>
          <p:nvPr/>
        </p:nvSpPr>
        <p:spPr>
          <a:xfrm>
            <a:off x="6514401" y="6726841"/>
            <a:ext cx="28236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sp>
        <p:nvSpPr>
          <p:cNvPr id="334" name="Google Shape;334;p20"/>
          <p:cNvSpPr txBox="1"/>
          <p:nvPr/>
        </p:nvSpPr>
        <p:spPr>
          <a:xfrm>
            <a:off x="11644525" y="6940963"/>
            <a:ext cx="34461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AFFORDABLE HOUSING </a:t>
            </a:r>
            <a:endParaRPr/>
          </a:p>
        </p:txBody>
      </p:sp>
      <p:sp>
        <p:nvSpPr>
          <p:cNvPr id="335" name="Google Shape;335;p20"/>
          <p:cNvSpPr txBox="1"/>
          <p:nvPr/>
        </p:nvSpPr>
        <p:spPr>
          <a:xfrm>
            <a:off x="1321825" y="9738825"/>
            <a:ext cx="10322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ALL GROUP MEMBERS</a:t>
            </a:r>
            <a:endParaRPr sz="2100">
              <a:solidFill>
                <a:schemeClr val="dk1"/>
              </a:solidFill>
              <a:latin typeface="Archivo Black"/>
              <a:ea typeface="Archivo Black"/>
              <a:cs typeface="Archivo Black"/>
              <a:sym typeface="Archivo Black"/>
            </a:endParaRPr>
          </a:p>
        </p:txBody>
      </p:sp>
      <p:pic>
        <p:nvPicPr>
          <p:cNvPr id="336" name="Google Shape;336;p20"/>
          <p:cNvPicPr preferRelativeResize="0"/>
          <p:nvPr/>
        </p:nvPicPr>
        <p:blipFill>
          <a:blip r:embed="rId3">
            <a:alphaModFix/>
          </a:blip>
          <a:stretch>
            <a:fillRect/>
          </a:stretch>
        </p:blipFill>
        <p:spPr>
          <a:xfrm>
            <a:off x="6793962" y="4864712"/>
            <a:ext cx="1600175" cy="1600200"/>
          </a:xfrm>
          <a:prstGeom prst="rect">
            <a:avLst/>
          </a:prstGeom>
          <a:noFill/>
          <a:ln>
            <a:noFill/>
          </a:ln>
        </p:spPr>
      </p:pic>
      <p:pic>
        <p:nvPicPr>
          <p:cNvPr id="337" name="Google Shape;337;p20"/>
          <p:cNvPicPr preferRelativeResize="0"/>
          <p:nvPr/>
        </p:nvPicPr>
        <p:blipFill>
          <a:blip r:embed="rId4">
            <a:alphaModFix/>
          </a:blip>
          <a:stretch>
            <a:fillRect/>
          </a:stretch>
        </p:blipFill>
        <p:spPr>
          <a:xfrm>
            <a:off x="12155700" y="4751563"/>
            <a:ext cx="1826500" cy="1826500"/>
          </a:xfrm>
          <a:prstGeom prst="rect">
            <a:avLst/>
          </a:prstGeom>
          <a:noFill/>
          <a:ln>
            <a:noFill/>
          </a:ln>
        </p:spPr>
      </p:pic>
      <p:pic>
        <p:nvPicPr>
          <p:cNvPr id="338" name="Google Shape;338;p20"/>
          <p:cNvPicPr preferRelativeResize="0"/>
          <p:nvPr/>
        </p:nvPicPr>
        <p:blipFill>
          <a:blip r:embed="rId5">
            <a:alphaModFix/>
          </a:blip>
          <a:stretch>
            <a:fillRect/>
          </a:stretch>
        </p:blipFill>
        <p:spPr>
          <a:xfrm>
            <a:off x="2104913" y="5017700"/>
            <a:ext cx="1440425" cy="144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21"/>
          <p:cNvGrpSpPr/>
          <p:nvPr/>
        </p:nvGrpSpPr>
        <p:grpSpPr>
          <a:xfrm>
            <a:off x="5631400" y="2642976"/>
            <a:ext cx="5125591" cy="7624355"/>
            <a:chOff x="0" y="-47625"/>
            <a:chExt cx="1349941" cy="1763346"/>
          </a:xfrm>
        </p:grpSpPr>
        <p:sp>
          <p:nvSpPr>
            <p:cNvPr id="344" name="Google Shape;344;p21"/>
            <p:cNvSpPr/>
            <p:nvPr/>
          </p:nvSpPr>
          <p:spPr>
            <a:xfrm>
              <a:off x="0" y="0"/>
              <a:ext cx="1349941" cy="1715721"/>
            </a:xfrm>
            <a:custGeom>
              <a:rect b="b" l="l" r="r" t="t"/>
              <a:pathLst>
                <a:path extrusionOk="0" h="1715721" w="1349941">
                  <a:moveTo>
                    <a:pt x="0" y="0"/>
                  </a:moveTo>
                  <a:lnTo>
                    <a:pt x="1349941" y="0"/>
                  </a:lnTo>
                  <a:lnTo>
                    <a:pt x="1349941" y="1715721"/>
                  </a:lnTo>
                  <a:lnTo>
                    <a:pt x="0" y="1715721"/>
                  </a:lnTo>
                  <a:close/>
                </a:path>
              </a:pathLst>
            </a:custGeom>
            <a:solidFill>
              <a:srgbClr val="FEFF05"/>
            </a:solidFill>
            <a:ln>
              <a:noFill/>
            </a:ln>
          </p:spPr>
        </p:sp>
        <p:sp>
          <p:nvSpPr>
            <p:cNvPr id="345" name="Google Shape;345;p21"/>
            <p:cNvSpPr txBox="1"/>
            <p:nvPr/>
          </p:nvSpPr>
          <p:spPr>
            <a:xfrm>
              <a:off x="0" y="-47625"/>
              <a:ext cx="1349941" cy="17633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6" name="Google Shape;346;p21"/>
          <p:cNvSpPr txBox="1"/>
          <p:nvPr/>
        </p:nvSpPr>
        <p:spPr>
          <a:xfrm>
            <a:off x="11039675" y="3291050"/>
            <a:ext cx="6617700" cy="6317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Occupation:</a:t>
            </a:r>
            <a:r>
              <a:rPr lang="en-US" sz="2400">
                <a:solidFill>
                  <a:schemeClr val="dk1"/>
                </a:solidFill>
              </a:rPr>
              <a:t> Pastor, board of trustees, facility manager, treasurer.</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Income level</a:t>
            </a:r>
            <a:r>
              <a:rPr lang="en-US" sz="2400">
                <a:solidFill>
                  <a:schemeClr val="dk1"/>
                </a:solidFill>
              </a:rPr>
              <a:t>: Moderate to high community funding and donations</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Decision-making process:</a:t>
            </a:r>
            <a:r>
              <a:rPr lang="en-US" sz="2400">
                <a:solidFill>
                  <a:schemeClr val="dk1"/>
                </a:solidFill>
              </a:rPr>
              <a:t> The decision to renovate is normally made by a leadership team.</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Key Concerns:</a:t>
            </a:r>
            <a:r>
              <a:rPr lang="en-US" sz="2400">
                <a:solidFill>
                  <a:schemeClr val="dk1"/>
                </a:solidFill>
              </a:rPr>
              <a:t> Preservation vs modernization, cost, experience with similar projects, positive references and reviews, quality of materials.</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Goals:</a:t>
            </a:r>
            <a:r>
              <a:rPr lang="en-US" sz="2400">
                <a:solidFill>
                  <a:schemeClr val="dk1"/>
                </a:solidFill>
              </a:rPr>
              <a:t>Expanding capacity, adding community spaces, enhancing aesthetics, improving safety and accessibility.</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rPr>
              <a:t>Channels for engagement: </a:t>
            </a:r>
            <a:r>
              <a:rPr lang="en-US" sz="2400">
                <a:solidFill>
                  <a:schemeClr val="dk1"/>
                </a:solidFill>
              </a:rPr>
              <a:t>Email, In person meetings, referrals, professional networks, online search engines, social media.</a:t>
            </a:r>
            <a:endParaRPr b="1" sz="2800">
              <a:solidFill>
                <a:schemeClr val="dk1"/>
              </a:solidFill>
            </a:endParaRPr>
          </a:p>
        </p:txBody>
      </p:sp>
      <p:sp>
        <p:nvSpPr>
          <p:cNvPr id="347" name="Google Shape;347;p21"/>
          <p:cNvSpPr txBox="1"/>
          <p:nvPr/>
        </p:nvSpPr>
        <p:spPr>
          <a:xfrm>
            <a:off x="5842450" y="3327838"/>
            <a:ext cx="4914600" cy="6852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Occupation</a:t>
            </a:r>
            <a:endParaRPr b="1" sz="1350">
              <a:solidFill>
                <a:schemeClr val="dk1"/>
              </a:solidFill>
            </a:endParaRPr>
          </a:p>
          <a:p>
            <a:pPr indent="-314325" lvl="1" marL="457200" rtl="0" algn="l">
              <a:lnSpc>
                <a:spcPct val="115000"/>
              </a:lnSpc>
              <a:spcBef>
                <a:spcPts val="0"/>
              </a:spcBef>
              <a:spcAft>
                <a:spcPts val="0"/>
              </a:spcAft>
              <a:buClr>
                <a:schemeClr val="dk1"/>
              </a:buClr>
              <a:buSzPts val="1350"/>
              <a:buFont typeface="Arial"/>
              <a:buChar char="○"/>
            </a:pPr>
            <a:r>
              <a:rPr lang="en-US" sz="1350" u="sng">
                <a:solidFill>
                  <a:schemeClr val="dk1"/>
                </a:solidFill>
              </a:rPr>
              <a:t>Homeowners</a:t>
            </a:r>
            <a:endParaRPr sz="1350" u="sng">
              <a:solidFill>
                <a:schemeClr val="dk1"/>
              </a:solidFill>
            </a:endParaRPr>
          </a:p>
          <a:p>
            <a:pPr indent="-314325" lvl="1" marL="914400" rtl="0" algn="l">
              <a:lnSpc>
                <a:spcPct val="115000"/>
              </a:lnSpc>
              <a:spcBef>
                <a:spcPts val="0"/>
              </a:spcBef>
              <a:spcAft>
                <a:spcPts val="0"/>
              </a:spcAft>
              <a:buClr>
                <a:schemeClr val="dk1"/>
              </a:buClr>
              <a:buSzPts val="1350"/>
              <a:buFont typeface="Arial"/>
              <a:buChar char="○"/>
            </a:pPr>
            <a:r>
              <a:rPr lang="en-US" sz="1350">
                <a:solidFill>
                  <a:schemeClr val="dk1"/>
                </a:solidFill>
              </a:rPr>
              <a:t>Real Estate Agents &amp; Property Investors &amp; Landlords</a:t>
            </a:r>
            <a:endParaRPr sz="13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Income Level</a:t>
            </a:r>
            <a:endParaRPr b="1" sz="1350">
              <a:solidFill>
                <a:schemeClr val="dk1"/>
              </a:solidFill>
            </a:endParaRPr>
          </a:p>
          <a:p>
            <a:pPr indent="-314325" lvl="1" marL="457200" rtl="0" algn="l">
              <a:lnSpc>
                <a:spcPct val="115000"/>
              </a:lnSpc>
              <a:spcBef>
                <a:spcPts val="0"/>
              </a:spcBef>
              <a:spcAft>
                <a:spcPts val="0"/>
              </a:spcAft>
              <a:buClr>
                <a:schemeClr val="dk1"/>
              </a:buClr>
              <a:buSzPts val="1350"/>
              <a:buFont typeface="Arial"/>
              <a:buChar char="○"/>
            </a:pPr>
            <a:r>
              <a:rPr lang="en-US" sz="1350">
                <a:solidFill>
                  <a:schemeClr val="dk1"/>
                </a:solidFill>
              </a:rPr>
              <a:t>Middle to Upper-Middle Income</a:t>
            </a:r>
            <a:endParaRPr sz="13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Decision making process </a:t>
            </a:r>
            <a:endParaRPr b="1" sz="1350">
              <a:solidFill>
                <a:schemeClr val="dk1"/>
              </a:solidFill>
            </a:endParaRPr>
          </a:p>
          <a:p>
            <a:pPr indent="-314325" lvl="1" marL="457200" rtl="0" algn="l">
              <a:lnSpc>
                <a:spcPct val="115000"/>
              </a:lnSpc>
              <a:spcBef>
                <a:spcPts val="0"/>
              </a:spcBef>
              <a:spcAft>
                <a:spcPts val="0"/>
              </a:spcAft>
              <a:buClr>
                <a:schemeClr val="dk1"/>
              </a:buClr>
              <a:buSzPts val="1350"/>
              <a:buFont typeface="Arial"/>
              <a:buChar char="○"/>
            </a:pPr>
            <a:r>
              <a:rPr lang="en-US" sz="1350">
                <a:solidFill>
                  <a:schemeClr val="dk1"/>
                </a:solidFill>
              </a:rPr>
              <a:t>Consider family size, family oriented, community oriented, income, budget concerns employment,etc. </a:t>
            </a:r>
            <a:endParaRPr sz="1350">
              <a:solidFill>
                <a:schemeClr val="dk1"/>
              </a:solidFill>
            </a:endParaRPr>
          </a:p>
          <a:p>
            <a:pPr indent="-314325" lvl="1" marL="457200" rtl="0" algn="l">
              <a:lnSpc>
                <a:spcPct val="115000"/>
              </a:lnSpc>
              <a:spcBef>
                <a:spcPts val="0"/>
              </a:spcBef>
              <a:spcAft>
                <a:spcPts val="0"/>
              </a:spcAft>
              <a:buClr>
                <a:srgbClr val="5E696C"/>
              </a:buClr>
              <a:buSzPts val="1350"/>
              <a:buFont typeface="Lato"/>
              <a:buChar char="○"/>
            </a:pPr>
            <a:r>
              <a:rPr lang="en-US" sz="1350">
                <a:solidFill>
                  <a:schemeClr val="dk1"/>
                </a:solidFill>
              </a:rPr>
              <a:t>Consider what needs to be fixed: old appliances, bad layout, lack of space, outdated style</a:t>
            </a:r>
            <a:endParaRPr sz="13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Key concerns</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Affordability</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Quality of Materials </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 Reviews </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Design</a:t>
            </a:r>
            <a:r>
              <a:rPr lang="en-US" sz="1350">
                <a:solidFill>
                  <a:schemeClr val="dk1"/>
                </a:solidFill>
              </a:rPr>
              <a:t> help and layout services </a:t>
            </a:r>
            <a:endParaRPr sz="13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Goals</a:t>
            </a:r>
            <a:endParaRPr b="1" sz="1350">
              <a:solidFill>
                <a:schemeClr val="dk1"/>
              </a:solidFill>
            </a:endParaRPr>
          </a:p>
          <a:p>
            <a:pPr indent="-314325" lvl="1" marL="457200" rtl="0" algn="l">
              <a:lnSpc>
                <a:spcPct val="115000"/>
              </a:lnSpc>
              <a:spcBef>
                <a:spcPts val="0"/>
              </a:spcBef>
              <a:spcAft>
                <a:spcPts val="0"/>
              </a:spcAft>
              <a:buClr>
                <a:schemeClr val="dk1"/>
              </a:buClr>
              <a:buSzPts val="1350"/>
              <a:buFont typeface="Arial"/>
              <a:buChar char="○"/>
            </a:pPr>
            <a:r>
              <a:rPr lang="en-US" sz="1350">
                <a:solidFill>
                  <a:schemeClr val="dk1"/>
                </a:solidFill>
              </a:rPr>
              <a:t>Improvement of aesthetics, addressing </a:t>
            </a:r>
            <a:r>
              <a:rPr lang="en-US" sz="1350">
                <a:solidFill>
                  <a:schemeClr val="dk1"/>
                </a:solidFill>
              </a:rPr>
              <a:t>maintenance</a:t>
            </a:r>
            <a:r>
              <a:rPr lang="en-US" sz="1350">
                <a:solidFill>
                  <a:schemeClr val="dk1"/>
                </a:solidFill>
              </a:rPr>
              <a:t> &amp; repair issues, increase property value, increase functionality, update outdated features </a:t>
            </a:r>
            <a:endParaRPr sz="1350">
              <a:solidFill>
                <a:schemeClr val="dk1"/>
              </a:solidFill>
            </a:endParaRPr>
          </a:p>
          <a:p>
            <a:pPr indent="-314325" lvl="1" marL="457200" rtl="0" algn="l">
              <a:lnSpc>
                <a:spcPct val="115000"/>
              </a:lnSpc>
              <a:spcBef>
                <a:spcPts val="0"/>
              </a:spcBef>
              <a:spcAft>
                <a:spcPts val="0"/>
              </a:spcAft>
              <a:buClr>
                <a:srgbClr val="5E696C"/>
              </a:buClr>
              <a:buSzPts val="1350"/>
              <a:buFont typeface="Lato"/>
              <a:buChar char="○"/>
            </a:pPr>
            <a:r>
              <a:rPr lang="en-US" sz="1350">
                <a:solidFill>
                  <a:schemeClr val="dk1"/>
                </a:solidFill>
              </a:rPr>
              <a:t>Attract homeowners who need kitchen renovations</a:t>
            </a:r>
            <a:endParaRPr sz="13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350">
                <a:solidFill>
                  <a:schemeClr val="dk1"/>
                </a:solidFill>
              </a:rPr>
              <a:t>Channels for Engagement </a:t>
            </a:r>
            <a:endParaRPr b="1" sz="1350">
              <a:solidFill>
                <a:schemeClr val="dk1"/>
              </a:solidFill>
            </a:endParaRPr>
          </a:p>
          <a:p>
            <a:pPr indent="-314325" lvl="1" marL="457200" rtl="0" algn="l">
              <a:lnSpc>
                <a:spcPct val="115000"/>
              </a:lnSpc>
              <a:spcBef>
                <a:spcPts val="0"/>
              </a:spcBef>
              <a:spcAft>
                <a:spcPts val="0"/>
              </a:spcAft>
              <a:buClr>
                <a:schemeClr val="dk1"/>
              </a:buClr>
              <a:buSzPts val="1350"/>
              <a:buFont typeface="Arial"/>
              <a:buChar char="○"/>
            </a:pPr>
            <a:r>
              <a:rPr lang="en-US" sz="1350">
                <a:solidFill>
                  <a:schemeClr val="dk1"/>
                </a:solidFill>
              </a:rPr>
              <a:t>Word of mouth </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Online search engines </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Social media platforms</a:t>
            </a:r>
            <a:endParaRPr sz="1350">
              <a:solidFill>
                <a:schemeClr val="dk1"/>
              </a:solidFill>
            </a:endParaRPr>
          </a:p>
          <a:p>
            <a:pPr indent="-314325" lvl="1" marL="457200" rtl="0" algn="l">
              <a:lnSpc>
                <a:spcPct val="115000"/>
              </a:lnSpc>
              <a:spcBef>
                <a:spcPts val="0"/>
              </a:spcBef>
              <a:spcAft>
                <a:spcPts val="0"/>
              </a:spcAft>
              <a:buClr>
                <a:schemeClr val="dk1"/>
              </a:buClr>
              <a:buSzPts val="1350"/>
              <a:buFont typeface="Lato"/>
              <a:buChar char="○"/>
            </a:pPr>
            <a:r>
              <a:rPr lang="en-US" sz="1350">
                <a:solidFill>
                  <a:schemeClr val="dk1"/>
                </a:solidFill>
              </a:rPr>
              <a:t>Home Improvement websites </a:t>
            </a:r>
            <a:endParaRPr sz="1350">
              <a:solidFill>
                <a:schemeClr val="dk1"/>
              </a:solidFill>
            </a:endParaRPr>
          </a:p>
          <a:p>
            <a:pPr indent="-314325" lvl="1" marL="457200" rtl="0" algn="l">
              <a:lnSpc>
                <a:spcPct val="115000"/>
              </a:lnSpc>
              <a:spcBef>
                <a:spcPts val="0"/>
              </a:spcBef>
              <a:spcAft>
                <a:spcPts val="0"/>
              </a:spcAft>
              <a:buClr>
                <a:srgbClr val="5E696C"/>
              </a:buClr>
              <a:buSzPts val="1350"/>
              <a:buFont typeface="Lato"/>
              <a:buChar char="○"/>
            </a:pPr>
            <a:r>
              <a:rPr lang="en-US" sz="1350">
                <a:solidFill>
                  <a:schemeClr val="dk1"/>
                </a:solidFill>
              </a:rPr>
              <a:t>Emails</a:t>
            </a:r>
            <a:endParaRPr sz="1350">
              <a:solidFill>
                <a:schemeClr val="dk1"/>
              </a:solidFill>
            </a:endParaRPr>
          </a:p>
          <a:p>
            <a:pPr indent="0" lvl="0" marL="0" marR="0" rtl="0" algn="l">
              <a:lnSpc>
                <a:spcPct val="140000"/>
              </a:lnSpc>
              <a:spcBef>
                <a:spcPts val="0"/>
              </a:spcBef>
              <a:spcAft>
                <a:spcPts val="0"/>
              </a:spcAft>
              <a:buNone/>
            </a:pPr>
            <a:r>
              <a:t/>
            </a:r>
            <a:endParaRPr sz="2600">
              <a:latin typeface="Arimo"/>
              <a:ea typeface="Arimo"/>
              <a:cs typeface="Arimo"/>
              <a:sym typeface="Arimo"/>
            </a:endParaRPr>
          </a:p>
        </p:txBody>
      </p:sp>
      <p:sp>
        <p:nvSpPr>
          <p:cNvPr id="348" name="Google Shape;348;p21"/>
          <p:cNvSpPr txBox="1"/>
          <p:nvPr/>
        </p:nvSpPr>
        <p:spPr>
          <a:xfrm>
            <a:off x="235975" y="132725"/>
            <a:ext cx="15774000" cy="23469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6930">
                <a:latin typeface="Archivo Black"/>
                <a:ea typeface="Archivo Black"/>
                <a:cs typeface="Archivo Black"/>
                <a:sym typeface="Archivo Black"/>
              </a:rPr>
              <a:t>CUSTOMER ANALYSIS: PERSONAS- </a:t>
            </a:r>
            <a:endParaRPr sz="600"/>
          </a:p>
        </p:txBody>
      </p:sp>
      <p:sp>
        <p:nvSpPr>
          <p:cNvPr id="349" name="Google Shape;349;p21"/>
          <p:cNvSpPr txBox="1"/>
          <p:nvPr/>
        </p:nvSpPr>
        <p:spPr>
          <a:xfrm>
            <a:off x="453596" y="2642965"/>
            <a:ext cx="41184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latin typeface="Archivo Black"/>
                <a:ea typeface="Archivo Black"/>
                <a:cs typeface="Archivo Black"/>
                <a:sym typeface="Archivo Black"/>
              </a:rPr>
              <a:t>AFFORDABLE HOUSING </a:t>
            </a:r>
            <a:endParaRPr>
              <a:latin typeface="Archivo Black"/>
              <a:ea typeface="Archivo Black"/>
              <a:cs typeface="Archivo Black"/>
              <a:sym typeface="Archivo Black"/>
            </a:endParaRPr>
          </a:p>
        </p:txBody>
      </p:sp>
      <p:grpSp>
        <p:nvGrpSpPr>
          <p:cNvPr id="350" name="Google Shape;350;p21"/>
          <p:cNvGrpSpPr/>
          <p:nvPr/>
        </p:nvGrpSpPr>
        <p:grpSpPr>
          <a:xfrm rot="2700000">
            <a:off x="6803092" y="1606207"/>
            <a:ext cx="858886" cy="858886"/>
            <a:chOff x="0" y="0"/>
            <a:chExt cx="812800" cy="812800"/>
          </a:xfrm>
        </p:grpSpPr>
        <p:sp>
          <p:nvSpPr>
            <p:cNvPr id="351" name="Google Shape;351;p2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52" name="Google Shape;352;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21"/>
          <p:cNvGrpSpPr/>
          <p:nvPr/>
        </p:nvGrpSpPr>
        <p:grpSpPr>
          <a:xfrm>
            <a:off x="15886625" y="-1208303"/>
            <a:ext cx="3086120" cy="3086120"/>
            <a:chOff x="0" y="0"/>
            <a:chExt cx="812800" cy="812800"/>
          </a:xfrm>
        </p:grpSpPr>
        <p:sp>
          <p:nvSpPr>
            <p:cNvPr id="354" name="Google Shape;354;p2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355" name="Google Shape;355;p2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1"/>
          <p:cNvSpPr txBox="1"/>
          <p:nvPr/>
        </p:nvSpPr>
        <p:spPr>
          <a:xfrm>
            <a:off x="958650" y="2212250"/>
            <a:ext cx="4118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357" name="Google Shape;357;p21"/>
          <p:cNvSpPr txBox="1"/>
          <p:nvPr/>
        </p:nvSpPr>
        <p:spPr>
          <a:xfrm>
            <a:off x="12491150" y="2642975"/>
            <a:ext cx="3297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HOUSE OF WORSHIP</a:t>
            </a:r>
            <a:endParaRPr sz="2100">
              <a:solidFill>
                <a:schemeClr val="dk1"/>
              </a:solidFill>
              <a:latin typeface="Archivo Black"/>
              <a:ea typeface="Archivo Black"/>
              <a:cs typeface="Archivo Black"/>
              <a:sym typeface="Archivo Black"/>
            </a:endParaRPr>
          </a:p>
        </p:txBody>
      </p:sp>
      <p:sp>
        <p:nvSpPr>
          <p:cNvPr id="358" name="Google Shape;358;p21"/>
          <p:cNvSpPr txBox="1"/>
          <p:nvPr/>
        </p:nvSpPr>
        <p:spPr>
          <a:xfrm>
            <a:off x="6208500" y="2866379"/>
            <a:ext cx="3971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KITCHEN RENOVATIONS</a:t>
            </a:r>
            <a:endParaRPr sz="2100">
              <a:solidFill>
                <a:schemeClr val="dk1"/>
              </a:solidFill>
              <a:latin typeface="Archivo Black"/>
              <a:ea typeface="Archivo Black"/>
              <a:cs typeface="Archivo Black"/>
              <a:sym typeface="Archivo Black"/>
            </a:endParaRPr>
          </a:p>
        </p:txBody>
      </p:sp>
      <p:sp>
        <p:nvSpPr>
          <p:cNvPr id="359" name="Google Shape;359;p21"/>
          <p:cNvSpPr txBox="1"/>
          <p:nvPr/>
        </p:nvSpPr>
        <p:spPr>
          <a:xfrm>
            <a:off x="214650" y="3291050"/>
            <a:ext cx="5416800" cy="577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150">
                <a:solidFill>
                  <a:schemeClr val="dk1"/>
                </a:solidFill>
              </a:rPr>
              <a:t>Occupation</a:t>
            </a:r>
            <a:endParaRPr b="1"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Healthcare workers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Retail workers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Labor intensive occupations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Entry level corporate jobs </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150">
                <a:solidFill>
                  <a:schemeClr val="dk1"/>
                </a:solidFill>
              </a:rPr>
              <a:t>Income Level</a:t>
            </a:r>
            <a:endParaRPr b="1"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low-to -moderate income </a:t>
            </a:r>
            <a:endParaRPr sz="1150">
              <a:solidFill>
                <a:schemeClr val="dk1"/>
              </a:solidFill>
            </a:endParaRPr>
          </a:p>
          <a:p>
            <a:pPr indent="0" lvl="0" marL="0" rtl="0" algn="l">
              <a:lnSpc>
                <a:spcPct val="115000"/>
              </a:lnSpc>
              <a:spcBef>
                <a:spcPts val="0"/>
              </a:spcBef>
              <a:spcAft>
                <a:spcPts val="0"/>
              </a:spcAft>
              <a:buNone/>
            </a:pPr>
            <a:r>
              <a:rPr b="1" lang="en-US" sz="1150">
                <a:solidFill>
                  <a:schemeClr val="dk1"/>
                </a:solidFill>
              </a:rPr>
              <a:t>Decision making process </a:t>
            </a:r>
            <a:endParaRPr b="1"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Consider family size, family oriented, community oriented, income, budget concerns employment,etc. </a:t>
            </a:r>
            <a:endParaRPr sz="1150">
              <a:solidFill>
                <a:schemeClr val="dk1"/>
              </a:solidFill>
            </a:endParaRPr>
          </a:p>
          <a:p>
            <a:pPr indent="-301625" lvl="1" marL="457200" rtl="0" algn="l">
              <a:lnSpc>
                <a:spcPct val="115000"/>
              </a:lnSpc>
              <a:spcBef>
                <a:spcPts val="0"/>
              </a:spcBef>
              <a:spcAft>
                <a:spcPts val="0"/>
              </a:spcAft>
              <a:buClr>
                <a:srgbClr val="5E696C"/>
              </a:buClr>
              <a:buSzPts val="1150"/>
              <a:buFont typeface="Lato"/>
              <a:buChar char="○"/>
            </a:pPr>
            <a:r>
              <a:rPr lang="en-US" sz="1150">
                <a:solidFill>
                  <a:schemeClr val="dk1"/>
                </a:solidFill>
              </a:rPr>
              <a:t>Consider what needs to be fixed: bad layout, lack of space, outdated style, accessibility, need for expansion</a:t>
            </a:r>
            <a:endParaRPr b="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150">
                <a:solidFill>
                  <a:schemeClr val="dk1"/>
                </a:solidFill>
              </a:rPr>
              <a:t>Key concerns</a:t>
            </a:r>
            <a:endParaRPr b="1"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Affordability</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Quality of Materials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 Reviews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Design help and layout services </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150">
                <a:solidFill>
                  <a:schemeClr val="dk1"/>
                </a:solidFill>
              </a:rPr>
              <a:t>Goals</a:t>
            </a:r>
            <a:endParaRPr b="1" sz="1150">
              <a:solidFill>
                <a:schemeClr val="dk1"/>
              </a:solidFill>
            </a:endParaRPr>
          </a:p>
          <a:p>
            <a:pPr indent="-301625" lvl="1" marL="457200" rtl="0" algn="l">
              <a:lnSpc>
                <a:spcPct val="115000"/>
              </a:lnSpc>
              <a:spcBef>
                <a:spcPts val="0"/>
              </a:spcBef>
              <a:spcAft>
                <a:spcPts val="0"/>
              </a:spcAft>
              <a:buClr>
                <a:schemeClr val="dk1"/>
              </a:buClr>
              <a:buSzPts val="1150"/>
              <a:buFont typeface="Arial"/>
              <a:buChar char="○"/>
            </a:pPr>
            <a:r>
              <a:rPr lang="en-US" sz="1150">
                <a:solidFill>
                  <a:schemeClr val="dk1"/>
                </a:solidFill>
              </a:rPr>
              <a:t>Bathroom renovations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Kitchen </a:t>
            </a:r>
            <a:r>
              <a:rPr lang="en-US" sz="1150">
                <a:solidFill>
                  <a:schemeClr val="dk1"/>
                </a:solidFill>
              </a:rPr>
              <a:t>upgrades</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Full property renovations </a:t>
            </a:r>
            <a:endParaRPr sz="1150">
              <a:solidFill>
                <a:schemeClr val="dk1"/>
              </a:solidFill>
            </a:endParaRPr>
          </a:p>
          <a:p>
            <a:pPr indent="-301625" lvl="1" marL="457200" rtl="0" algn="l">
              <a:lnSpc>
                <a:spcPct val="115000"/>
              </a:lnSpc>
              <a:spcBef>
                <a:spcPts val="0"/>
              </a:spcBef>
              <a:spcAft>
                <a:spcPts val="0"/>
              </a:spcAft>
              <a:buClr>
                <a:schemeClr val="dk1"/>
              </a:buClr>
              <a:buSzPts val="1150"/>
              <a:buFont typeface="Lato"/>
              <a:buChar char="○"/>
            </a:pPr>
            <a:r>
              <a:rPr lang="en-US" sz="1150">
                <a:solidFill>
                  <a:schemeClr val="dk1"/>
                </a:solidFill>
              </a:rPr>
              <a:t>Accessibility upgrades</a:t>
            </a:r>
            <a:endParaRPr sz="1150">
              <a:solidFill>
                <a:schemeClr val="dk1"/>
              </a:solidFill>
            </a:endParaRPr>
          </a:p>
          <a:p>
            <a:pPr indent="0" lvl="0" marL="0" rtl="0" algn="l">
              <a:lnSpc>
                <a:spcPct val="115000"/>
              </a:lnSpc>
              <a:spcBef>
                <a:spcPts val="0"/>
              </a:spcBef>
              <a:spcAft>
                <a:spcPts val="0"/>
              </a:spcAft>
              <a:buNone/>
            </a:pPr>
            <a:r>
              <a:rPr b="1" lang="en-US" sz="1150">
                <a:solidFill>
                  <a:schemeClr val="dk1"/>
                </a:solidFill>
              </a:rPr>
              <a:t>Channels for Engagement </a:t>
            </a:r>
            <a:endParaRPr b="1" sz="1150">
              <a:solidFill>
                <a:schemeClr val="dk1"/>
              </a:solidFill>
            </a:endParaRPr>
          </a:p>
          <a:p>
            <a:pPr indent="-301625" lvl="0" marL="457200" rtl="0" algn="l">
              <a:lnSpc>
                <a:spcPct val="115000"/>
              </a:lnSpc>
              <a:spcBef>
                <a:spcPts val="0"/>
              </a:spcBef>
              <a:spcAft>
                <a:spcPts val="0"/>
              </a:spcAft>
              <a:buClr>
                <a:schemeClr val="dk1"/>
              </a:buClr>
              <a:buSzPts val="1150"/>
              <a:buChar char="●"/>
            </a:pPr>
            <a:r>
              <a:rPr lang="en-US" sz="1150">
                <a:solidFill>
                  <a:schemeClr val="dk1"/>
                </a:solidFill>
              </a:rPr>
              <a:t>online search engines </a:t>
            </a:r>
            <a:endParaRPr sz="1150">
              <a:solidFill>
                <a:schemeClr val="dk1"/>
              </a:solidFill>
            </a:endParaRPr>
          </a:p>
          <a:p>
            <a:pPr indent="-301625" lvl="0" marL="457200" rtl="0" algn="l">
              <a:spcBef>
                <a:spcPts val="0"/>
              </a:spcBef>
              <a:spcAft>
                <a:spcPts val="0"/>
              </a:spcAft>
              <a:buClr>
                <a:schemeClr val="dk1"/>
              </a:buClr>
              <a:buSzPts val="1150"/>
              <a:buChar char="●"/>
            </a:pPr>
            <a:r>
              <a:rPr lang="en-US" sz="1150">
                <a:solidFill>
                  <a:schemeClr val="dk1"/>
                </a:solidFill>
              </a:rPr>
              <a:t>word of mouth/ referrals </a:t>
            </a:r>
            <a:endParaRPr sz="1150">
              <a:solidFill>
                <a:schemeClr val="dk1"/>
              </a:solidFill>
            </a:endParaRPr>
          </a:p>
          <a:p>
            <a:pPr indent="-301625" lvl="0" marL="457200" rtl="0" algn="l">
              <a:spcBef>
                <a:spcPts val="0"/>
              </a:spcBef>
              <a:spcAft>
                <a:spcPts val="0"/>
              </a:spcAft>
              <a:buClr>
                <a:schemeClr val="dk1"/>
              </a:buClr>
              <a:buSzPts val="1150"/>
              <a:buChar char="●"/>
            </a:pPr>
            <a:r>
              <a:rPr lang="en-US" sz="1150">
                <a:solidFill>
                  <a:schemeClr val="dk1"/>
                </a:solidFill>
              </a:rPr>
              <a:t>social media platforms </a:t>
            </a:r>
            <a:endParaRPr sz="1150">
              <a:solidFill>
                <a:schemeClr val="dk1"/>
              </a:solidFill>
            </a:endParaRPr>
          </a:p>
          <a:p>
            <a:pPr indent="-301625" lvl="0" marL="457200" rtl="0" algn="l">
              <a:spcBef>
                <a:spcPts val="0"/>
              </a:spcBef>
              <a:spcAft>
                <a:spcPts val="0"/>
              </a:spcAft>
              <a:buClr>
                <a:schemeClr val="dk1"/>
              </a:buClr>
              <a:buSzPts val="1150"/>
              <a:buChar char="●"/>
            </a:pPr>
            <a:r>
              <a:rPr lang="en-US" sz="1150">
                <a:solidFill>
                  <a:schemeClr val="dk1"/>
                </a:solidFill>
              </a:rPr>
              <a:t>professional networks or associations </a:t>
            </a:r>
            <a:endParaRPr sz="1150">
              <a:solidFill>
                <a:schemeClr val="dk1"/>
              </a:solidFill>
            </a:endParaRPr>
          </a:p>
          <a:p>
            <a:pPr indent="-301625" lvl="0" marL="457200" rtl="0" algn="l">
              <a:spcBef>
                <a:spcPts val="0"/>
              </a:spcBef>
              <a:spcAft>
                <a:spcPts val="0"/>
              </a:spcAft>
              <a:buClr>
                <a:schemeClr val="dk1"/>
              </a:buClr>
              <a:buSzPts val="1150"/>
              <a:buChar char="●"/>
            </a:pPr>
            <a:r>
              <a:rPr lang="en-US" sz="1150">
                <a:solidFill>
                  <a:schemeClr val="dk1"/>
                </a:solidFill>
              </a:rPr>
              <a:t>referrals from real estate agents </a:t>
            </a:r>
            <a:endParaRPr sz="1150">
              <a:solidFill>
                <a:schemeClr val="dk1"/>
              </a:solidFill>
            </a:endParaRPr>
          </a:p>
        </p:txBody>
      </p:sp>
      <p:sp>
        <p:nvSpPr>
          <p:cNvPr id="360" name="Google Shape;360;p21"/>
          <p:cNvSpPr txBox="1"/>
          <p:nvPr/>
        </p:nvSpPr>
        <p:spPr>
          <a:xfrm>
            <a:off x="14263075" y="80813"/>
            <a:ext cx="946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All group members</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22"/>
          <p:cNvGrpSpPr/>
          <p:nvPr/>
        </p:nvGrpSpPr>
        <p:grpSpPr>
          <a:xfrm>
            <a:off x="0" y="-180826"/>
            <a:ext cx="12027184" cy="10467826"/>
            <a:chOff x="0" y="-47625"/>
            <a:chExt cx="3167653" cy="2756958"/>
          </a:xfrm>
        </p:grpSpPr>
        <p:sp>
          <p:nvSpPr>
            <p:cNvPr id="366" name="Google Shape;366;p22"/>
            <p:cNvSpPr/>
            <p:nvPr/>
          </p:nvSpPr>
          <p:spPr>
            <a:xfrm>
              <a:off x="0" y="0"/>
              <a:ext cx="3167653" cy="2709333"/>
            </a:xfrm>
            <a:custGeom>
              <a:rect b="b" l="l" r="r" t="t"/>
              <a:pathLst>
                <a:path extrusionOk="0" h="2709333" w="3167653">
                  <a:moveTo>
                    <a:pt x="0" y="0"/>
                  </a:moveTo>
                  <a:lnTo>
                    <a:pt x="3167653" y="0"/>
                  </a:lnTo>
                  <a:lnTo>
                    <a:pt x="3167653" y="2709333"/>
                  </a:lnTo>
                  <a:lnTo>
                    <a:pt x="0" y="2709333"/>
                  </a:lnTo>
                  <a:close/>
                </a:path>
              </a:pathLst>
            </a:custGeom>
            <a:solidFill>
              <a:srgbClr val="FEFF05"/>
            </a:solidFill>
            <a:ln>
              <a:noFill/>
            </a:ln>
          </p:spPr>
        </p:sp>
        <p:sp>
          <p:nvSpPr>
            <p:cNvPr id="367" name="Google Shape;367;p22"/>
            <p:cNvSpPr txBox="1"/>
            <p:nvPr/>
          </p:nvSpPr>
          <p:spPr>
            <a:xfrm>
              <a:off x="0" y="-47625"/>
              <a:ext cx="316765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2"/>
          <p:cNvSpPr txBox="1"/>
          <p:nvPr/>
        </p:nvSpPr>
        <p:spPr>
          <a:xfrm>
            <a:off x="1028700" y="2975836"/>
            <a:ext cx="44160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KITCHEN RENOVATIONS </a:t>
            </a:r>
            <a:endParaRPr/>
          </a:p>
        </p:txBody>
      </p:sp>
      <p:sp>
        <p:nvSpPr>
          <p:cNvPr id="369" name="Google Shape;369;p22"/>
          <p:cNvSpPr txBox="1"/>
          <p:nvPr/>
        </p:nvSpPr>
        <p:spPr>
          <a:xfrm>
            <a:off x="6936007" y="2828411"/>
            <a:ext cx="44160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HOUSES OF WORSHIP</a:t>
            </a:r>
            <a:endParaRPr/>
          </a:p>
        </p:txBody>
      </p:sp>
      <p:sp>
        <p:nvSpPr>
          <p:cNvPr id="370" name="Google Shape;370;p22"/>
          <p:cNvSpPr txBox="1"/>
          <p:nvPr/>
        </p:nvSpPr>
        <p:spPr>
          <a:xfrm>
            <a:off x="6911250" y="4385800"/>
            <a:ext cx="3543300" cy="2878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latin typeface="Lato"/>
                <a:ea typeface="Lato"/>
                <a:cs typeface="Lato"/>
                <a:sym typeface="Lato"/>
              </a:rPr>
              <a:t>Based on the research we did, it appears the job people perceive your service does for them contributes to their societal impact, sustainability, capacity, accessibility, and appeal.</a:t>
            </a:r>
            <a:endParaRPr b="1" sz="2000">
              <a:solidFill>
                <a:schemeClr val="dk1"/>
              </a:solidFill>
              <a:latin typeface="Lato"/>
              <a:ea typeface="Lato"/>
              <a:cs typeface="Lato"/>
              <a:sym typeface="Lato"/>
            </a:endParaRPr>
          </a:p>
          <a:p>
            <a:pPr indent="0" lvl="0" marL="0" marR="0" rtl="0" algn="l">
              <a:lnSpc>
                <a:spcPct val="140000"/>
              </a:lnSpc>
              <a:spcBef>
                <a:spcPts val="0"/>
              </a:spcBef>
              <a:spcAft>
                <a:spcPts val="0"/>
              </a:spcAft>
              <a:buNone/>
            </a:pPr>
            <a:r>
              <a:t/>
            </a:r>
            <a:endParaRPr b="1" sz="2600">
              <a:solidFill>
                <a:schemeClr val="dk1"/>
              </a:solidFill>
              <a:latin typeface="Lato"/>
              <a:ea typeface="Lato"/>
              <a:cs typeface="Lato"/>
              <a:sym typeface="Lato"/>
            </a:endParaRPr>
          </a:p>
        </p:txBody>
      </p:sp>
      <p:sp>
        <p:nvSpPr>
          <p:cNvPr id="371" name="Google Shape;371;p22"/>
          <p:cNvSpPr txBox="1"/>
          <p:nvPr/>
        </p:nvSpPr>
        <p:spPr>
          <a:xfrm>
            <a:off x="1028698" y="4385800"/>
            <a:ext cx="3493800" cy="2678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latin typeface="Lato"/>
                <a:ea typeface="Lato"/>
                <a:cs typeface="Lato"/>
                <a:sym typeface="Lato"/>
              </a:rPr>
              <a:t>Following research, it can be concluded that kitchen renovations at an affordable rate can help a client with maintenance needs and personal appeals. </a:t>
            </a:r>
            <a:endParaRPr b="1" sz="2000">
              <a:solidFill>
                <a:schemeClr val="dk1"/>
              </a:solidFill>
              <a:latin typeface="Lato"/>
              <a:ea typeface="Lato"/>
              <a:cs typeface="Lato"/>
              <a:sym typeface="Lato"/>
            </a:endParaRPr>
          </a:p>
          <a:p>
            <a:pPr indent="0" lvl="0" marL="0" marR="0" rtl="0" algn="l">
              <a:lnSpc>
                <a:spcPct val="140000"/>
              </a:lnSpc>
              <a:spcBef>
                <a:spcPts val="1200"/>
              </a:spcBef>
              <a:spcAft>
                <a:spcPts val="0"/>
              </a:spcAft>
              <a:buNone/>
            </a:pPr>
            <a:r>
              <a:t/>
            </a:r>
            <a:endParaRPr b="1" sz="2600">
              <a:solidFill>
                <a:schemeClr val="dk1"/>
              </a:solidFill>
              <a:latin typeface="Lato"/>
              <a:ea typeface="Lato"/>
              <a:cs typeface="Lato"/>
              <a:sym typeface="Lato"/>
            </a:endParaRPr>
          </a:p>
        </p:txBody>
      </p:sp>
      <p:sp>
        <p:nvSpPr>
          <p:cNvPr id="372" name="Google Shape;372;p22"/>
          <p:cNvSpPr txBox="1"/>
          <p:nvPr/>
        </p:nvSpPr>
        <p:spPr>
          <a:xfrm>
            <a:off x="110625" y="193575"/>
            <a:ext cx="16634400" cy="24147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130">
                <a:latin typeface="Archivo Black"/>
                <a:ea typeface="Archivo Black"/>
                <a:cs typeface="Archivo Black"/>
                <a:sym typeface="Archivo Black"/>
              </a:rPr>
              <a:t>CUSTOMER ANALYSIS: JOBS TO BE DONE</a:t>
            </a:r>
            <a:endParaRPr sz="800"/>
          </a:p>
        </p:txBody>
      </p:sp>
      <p:sp>
        <p:nvSpPr>
          <p:cNvPr id="373" name="Google Shape;373;p22"/>
          <p:cNvSpPr txBox="1"/>
          <p:nvPr/>
        </p:nvSpPr>
        <p:spPr>
          <a:xfrm>
            <a:off x="12843288" y="2828411"/>
            <a:ext cx="44160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AFFORDABLE HOUSING</a:t>
            </a:r>
            <a:endParaRPr/>
          </a:p>
        </p:txBody>
      </p:sp>
      <p:sp>
        <p:nvSpPr>
          <p:cNvPr id="374" name="Google Shape;374;p22"/>
          <p:cNvSpPr txBox="1"/>
          <p:nvPr/>
        </p:nvSpPr>
        <p:spPr>
          <a:xfrm>
            <a:off x="12843303" y="4269000"/>
            <a:ext cx="3388200" cy="303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latin typeface="Lato"/>
                <a:ea typeface="Lato"/>
                <a:cs typeface="Lato"/>
                <a:sym typeface="Lato"/>
              </a:rPr>
              <a:t>According to our research, affordable housing and 203k loans service consumers by creating and maintaining safe, stable, and affordable  communities for those with less resources and income. </a:t>
            </a:r>
            <a:endParaRPr b="1" sz="2000">
              <a:solidFill>
                <a:schemeClr val="dk1"/>
              </a:solidFill>
              <a:latin typeface="Lato"/>
              <a:ea typeface="Lato"/>
              <a:cs typeface="Lato"/>
              <a:sym typeface="Lato"/>
            </a:endParaRPr>
          </a:p>
          <a:p>
            <a:pPr indent="0" lvl="0" marL="0" marR="0" rtl="0" algn="l">
              <a:lnSpc>
                <a:spcPct val="140000"/>
              </a:lnSpc>
              <a:spcBef>
                <a:spcPts val="1200"/>
              </a:spcBef>
              <a:spcAft>
                <a:spcPts val="0"/>
              </a:spcAft>
              <a:buNone/>
            </a:pPr>
            <a:r>
              <a:t/>
            </a:r>
            <a:endParaRPr b="1" sz="2600">
              <a:solidFill>
                <a:schemeClr val="dk1"/>
              </a:solidFill>
              <a:latin typeface="Lato"/>
              <a:ea typeface="Lato"/>
              <a:cs typeface="Lato"/>
              <a:sym typeface="Lato"/>
            </a:endParaRPr>
          </a:p>
        </p:txBody>
      </p:sp>
      <p:grpSp>
        <p:nvGrpSpPr>
          <p:cNvPr id="375" name="Google Shape;375;p22"/>
          <p:cNvGrpSpPr/>
          <p:nvPr/>
        </p:nvGrpSpPr>
        <p:grpSpPr>
          <a:xfrm rot="2700000">
            <a:off x="14014560" y="1190120"/>
            <a:ext cx="858869" cy="858869"/>
            <a:chOff x="0" y="0"/>
            <a:chExt cx="812800" cy="812800"/>
          </a:xfrm>
        </p:grpSpPr>
        <p:sp>
          <p:nvSpPr>
            <p:cNvPr id="376" name="Google Shape;376;p22"/>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77" name="Google Shape;377;p2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8" name="Google Shape;378;p22"/>
          <p:cNvGrpSpPr/>
          <p:nvPr/>
        </p:nvGrpSpPr>
        <p:grpSpPr>
          <a:xfrm>
            <a:off x="16744950" y="3470347"/>
            <a:ext cx="3086100" cy="3086100"/>
            <a:chOff x="0" y="0"/>
            <a:chExt cx="812800" cy="812800"/>
          </a:xfrm>
        </p:grpSpPr>
        <p:sp>
          <p:nvSpPr>
            <p:cNvPr id="379" name="Google Shape;379;p2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380" name="Google Shape;380;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1" name="Google Shape;381;p22"/>
          <p:cNvSpPr txBox="1"/>
          <p:nvPr/>
        </p:nvSpPr>
        <p:spPr>
          <a:xfrm>
            <a:off x="12285300" y="9583325"/>
            <a:ext cx="66762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chemeClr val="dk1"/>
                </a:solidFill>
                <a:latin typeface="Archivo Black"/>
                <a:ea typeface="Archivo Black"/>
                <a:cs typeface="Archivo Black"/>
                <a:sym typeface="Archivo Black"/>
              </a:rPr>
              <a:t>Desiree Dina Yasmin Kritika Jada</a:t>
            </a:r>
            <a:endParaRPr sz="2700">
              <a:solidFill>
                <a:schemeClr val="dk1"/>
              </a:solidFill>
              <a:latin typeface="Archivo Black"/>
              <a:ea typeface="Archivo Black"/>
              <a:cs typeface="Archivo Black"/>
              <a:sym typeface="Archiv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05"/>
        </a:solidFill>
      </p:bgPr>
    </p:bg>
    <p:spTree>
      <p:nvGrpSpPr>
        <p:cNvPr id="385" name="Shape 385"/>
        <p:cNvGrpSpPr/>
        <p:nvPr/>
      </p:nvGrpSpPr>
      <p:grpSpPr>
        <a:xfrm>
          <a:off x="0" y="0"/>
          <a:ext cx="0" cy="0"/>
          <a:chOff x="0" y="0"/>
          <a:chExt cx="0" cy="0"/>
        </a:xfrm>
      </p:grpSpPr>
      <p:grpSp>
        <p:nvGrpSpPr>
          <p:cNvPr id="386" name="Google Shape;386;p23"/>
          <p:cNvGrpSpPr/>
          <p:nvPr/>
        </p:nvGrpSpPr>
        <p:grpSpPr>
          <a:xfrm>
            <a:off x="12471990" y="-180827"/>
            <a:ext cx="5816091" cy="10468053"/>
            <a:chOff x="0" y="-47625"/>
            <a:chExt cx="1531800" cy="2757000"/>
          </a:xfrm>
        </p:grpSpPr>
        <p:sp>
          <p:nvSpPr>
            <p:cNvPr id="387" name="Google Shape;387;p23"/>
            <p:cNvSpPr/>
            <p:nvPr/>
          </p:nvSpPr>
          <p:spPr>
            <a:xfrm>
              <a:off x="0" y="0"/>
              <a:ext cx="1531789" cy="2709333"/>
            </a:xfrm>
            <a:custGeom>
              <a:rect b="b" l="l" r="r" t="t"/>
              <a:pathLst>
                <a:path extrusionOk="0" h="2709333" w="1531789">
                  <a:moveTo>
                    <a:pt x="0" y="0"/>
                  </a:moveTo>
                  <a:lnTo>
                    <a:pt x="1531789" y="0"/>
                  </a:lnTo>
                  <a:lnTo>
                    <a:pt x="1531789" y="2709333"/>
                  </a:lnTo>
                  <a:lnTo>
                    <a:pt x="0" y="2709333"/>
                  </a:lnTo>
                  <a:close/>
                </a:path>
              </a:pathLst>
            </a:custGeom>
            <a:solidFill>
              <a:srgbClr val="FFFFFF"/>
            </a:solidFill>
            <a:ln>
              <a:noFill/>
            </a:ln>
          </p:spPr>
        </p:sp>
        <p:sp>
          <p:nvSpPr>
            <p:cNvPr id="388" name="Google Shape;388;p23"/>
            <p:cNvSpPr txBox="1"/>
            <p:nvPr/>
          </p:nvSpPr>
          <p:spPr>
            <a:xfrm>
              <a:off x="0" y="-47625"/>
              <a:ext cx="15318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23"/>
          <p:cNvSpPr txBox="1"/>
          <p:nvPr/>
        </p:nvSpPr>
        <p:spPr>
          <a:xfrm>
            <a:off x="154525" y="236225"/>
            <a:ext cx="12105000" cy="2154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t/>
            </a:r>
            <a:endParaRPr/>
          </a:p>
        </p:txBody>
      </p:sp>
      <p:sp>
        <p:nvSpPr>
          <p:cNvPr id="390" name="Google Shape;390;p23"/>
          <p:cNvSpPr txBox="1"/>
          <p:nvPr/>
        </p:nvSpPr>
        <p:spPr>
          <a:xfrm>
            <a:off x="1165755" y="2493645"/>
            <a:ext cx="18063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sp>
        <p:nvSpPr>
          <p:cNvPr id="391" name="Google Shape;391;p23"/>
          <p:cNvSpPr txBox="1"/>
          <p:nvPr/>
        </p:nvSpPr>
        <p:spPr>
          <a:xfrm>
            <a:off x="589925" y="755850"/>
            <a:ext cx="10618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392" name="Google Shape;392;p23"/>
          <p:cNvSpPr txBox="1"/>
          <p:nvPr/>
        </p:nvSpPr>
        <p:spPr>
          <a:xfrm>
            <a:off x="12725338" y="4250700"/>
            <a:ext cx="53094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200">
                <a:solidFill>
                  <a:schemeClr val="dk1"/>
                </a:solidFill>
                <a:latin typeface="Archivo Black"/>
                <a:ea typeface="Archivo Black"/>
                <a:cs typeface="Archivo Black"/>
                <a:sym typeface="Archivo Black"/>
              </a:rPr>
              <a:t>COMPETITOR ANALYSIS-</a:t>
            </a:r>
            <a:endParaRPr b="1" sz="5200">
              <a:solidFill>
                <a:schemeClr val="dk1"/>
              </a:solidFill>
              <a:latin typeface="Archivo Black"/>
              <a:ea typeface="Archivo Black"/>
              <a:cs typeface="Archivo Black"/>
              <a:sym typeface="Archivo Black"/>
            </a:endParaRPr>
          </a:p>
        </p:txBody>
      </p:sp>
      <p:graphicFrame>
        <p:nvGraphicFramePr>
          <p:cNvPr id="393" name="Google Shape;393;p23"/>
          <p:cNvGraphicFramePr/>
          <p:nvPr/>
        </p:nvGraphicFramePr>
        <p:xfrm>
          <a:off x="240800" y="115500"/>
          <a:ext cx="3000000" cy="3000000"/>
        </p:xfrm>
        <a:graphic>
          <a:graphicData uri="http://schemas.openxmlformats.org/drawingml/2006/table">
            <a:tbl>
              <a:tblPr>
                <a:noFill/>
                <a:tableStyleId>{C2B5FEB8-EB60-4575-9CD3-741D7C2AA32D}</a:tableStyleId>
              </a:tblPr>
              <a:tblGrid>
                <a:gridCol w="1573000"/>
                <a:gridCol w="2106725"/>
                <a:gridCol w="2365550"/>
                <a:gridCol w="1799425"/>
                <a:gridCol w="1961175"/>
                <a:gridCol w="2349375"/>
              </a:tblGrid>
              <a:tr h="1279100">
                <a:tc>
                  <a:txBody>
                    <a:bodyPr/>
                    <a:lstStyle/>
                    <a:p>
                      <a:pPr indent="0" lvl="0" marL="0" rtl="0" algn="l">
                        <a:spcBef>
                          <a:spcPts val="0"/>
                        </a:spcBef>
                        <a:spcAft>
                          <a:spcPts val="0"/>
                        </a:spcAft>
                        <a:buNone/>
                      </a:pPr>
                      <a:r>
                        <a:rPr b="1" lang="en-US" sz="1800"/>
                        <a:t>F</a:t>
                      </a:r>
                      <a:r>
                        <a:rPr b="1" lang="en-US" sz="1800"/>
                        <a:t>eature </a:t>
                      </a:r>
                      <a:endParaRPr b="1" sz="1800"/>
                    </a:p>
                  </a:txBody>
                  <a:tcPr marT="63500" marB="63500" marR="63500" marL="63500"/>
                </a:tc>
                <a:tc>
                  <a:txBody>
                    <a:bodyPr/>
                    <a:lstStyle/>
                    <a:p>
                      <a:pPr indent="0" lvl="0" marL="0" rtl="0" algn="l">
                        <a:spcBef>
                          <a:spcPts val="0"/>
                        </a:spcBef>
                        <a:spcAft>
                          <a:spcPts val="0"/>
                        </a:spcAft>
                        <a:buNone/>
                      </a:pPr>
                      <a:r>
                        <a:rPr lang="en-US" sz="1800"/>
                        <a:t>Bara homes</a:t>
                      </a:r>
                      <a:endParaRPr sz="1800"/>
                    </a:p>
                  </a:txBody>
                  <a:tcPr marT="63500" marB="63500" marR="63500" marL="63500"/>
                </a:tc>
                <a:tc>
                  <a:txBody>
                    <a:bodyPr/>
                    <a:lstStyle/>
                    <a:p>
                      <a:pPr indent="0" lvl="0" marL="0" rtl="0" algn="l">
                        <a:spcBef>
                          <a:spcPts val="0"/>
                        </a:spcBef>
                        <a:spcAft>
                          <a:spcPts val="0"/>
                        </a:spcAft>
                        <a:buNone/>
                      </a:pPr>
                      <a:r>
                        <a:rPr lang="en-US" sz="1800"/>
                        <a:t>Magnolia Home Remodeling Group </a:t>
                      </a:r>
                      <a:endParaRPr sz="1800"/>
                    </a:p>
                  </a:txBody>
                  <a:tcPr marT="63500" marB="63500" marR="63500" marL="63500"/>
                </a:tc>
                <a:tc>
                  <a:txBody>
                    <a:bodyPr/>
                    <a:lstStyle/>
                    <a:p>
                      <a:pPr indent="0" lvl="0" marL="0" rtl="0" algn="l">
                        <a:spcBef>
                          <a:spcPts val="0"/>
                        </a:spcBef>
                        <a:spcAft>
                          <a:spcPts val="0"/>
                        </a:spcAft>
                        <a:buNone/>
                      </a:pPr>
                      <a:r>
                        <a:rPr lang="en-US" sz="1800"/>
                        <a:t>Church Interiors, Inc.</a:t>
                      </a:r>
                      <a:endParaRPr sz="1800"/>
                    </a:p>
                  </a:txBody>
                  <a:tcPr marT="63500" marB="63500" marR="63500" marL="63500"/>
                </a:tc>
                <a:tc>
                  <a:txBody>
                    <a:bodyPr/>
                    <a:lstStyle/>
                    <a:p>
                      <a:pPr indent="0" lvl="0" marL="0" rtl="0" algn="l">
                        <a:spcBef>
                          <a:spcPts val="0"/>
                        </a:spcBef>
                        <a:spcAft>
                          <a:spcPts val="0"/>
                        </a:spcAft>
                        <a:buNone/>
                      </a:pPr>
                      <a:r>
                        <a:rPr lang="en-US" sz="1800"/>
                        <a:t>RMB Contracting</a:t>
                      </a:r>
                      <a:endParaRPr sz="1800"/>
                    </a:p>
                  </a:txBody>
                  <a:tcPr marT="63500" marB="63500" marR="63500" marL="63500"/>
                </a:tc>
                <a:tc>
                  <a:txBody>
                    <a:bodyPr/>
                    <a:lstStyle/>
                    <a:p>
                      <a:pPr indent="0" lvl="0" marL="0" rtl="0" algn="l">
                        <a:spcBef>
                          <a:spcPts val="0"/>
                        </a:spcBef>
                        <a:spcAft>
                          <a:spcPts val="0"/>
                        </a:spcAft>
                        <a:buNone/>
                      </a:pPr>
                      <a:r>
                        <a:rPr lang="en-US" sz="1800"/>
                        <a:t>Piazza and Associates Inc.</a:t>
                      </a:r>
                      <a:endParaRPr sz="1800"/>
                    </a:p>
                  </a:txBody>
                  <a:tcPr marT="63500" marB="63500" marR="63500" marL="63500"/>
                </a:tc>
              </a:tr>
              <a:tr h="1279100">
                <a:tc>
                  <a:txBody>
                    <a:bodyPr/>
                    <a:lstStyle/>
                    <a:p>
                      <a:pPr indent="0" lvl="0" marL="0" rtl="0" algn="l">
                        <a:spcBef>
                          <a:spcPts val="0"/>
                        </a:spcBef>
                        <a:spcAft>
                          <a:spcPts val="0"/>
                        </a:spcAft>
                        <a:buNone/>
                      </a:pPr>
                      <a:r>
                        <a:rPr b="1" lang="en-US" sz="1800"/>
                        <a:t>location </a:t>
                      </a:r>
                      <a:endParaRPr b="1" sz="1800"/>
                    </a:p>
                  </a:txBody>
                  <a:tcPr marT="63500" marB="63500" marR="63500" marL="63500"/>
                </a:tc>
                <a:tc>
                  <a:txBody>
                    <a:bodyPr/>
                    <a:lstStyle/>
                    <a:p>
                      <a:pPr indent="0" lvl="0" marL="0" rtl="0" algn="l">
                        <a:spcBef>
                          <a:spcPts val="0"/>
                        </a:spcBef>
                        <a:spcAft>
                          <a:spcPts val="0"/>
                        </a:spcAft>
                        <a:buNone/>
                      </a:pPr>
                      <a:r>
                        <a:rPr lang="en-US" sz="1800"/>
                        <a:t>Essex county , NJ</a:t>
                      </a:r>
                      <a:endParaRPr sz="1800"/>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North &amp; </a:t>
                      </a:r>
                      <a:r>
                        <a:rPr lang="en-US" sz="1800">
                          <a:solidFill>
                            <a:schemeClr val="dk1"/>
                          </a:solidFill>
                        </a:rPr>
                        <a:t>Central</a:t>
                      </a:r>
                      <a:r>
                        <a:rPr lang="en-US" sz="1800">
                          <a:solidFill>
                            <a:schemeClr val="dk1"/>
                          </a:solidFill>
                        </a:rPr>
                        <a:t> </a:t>
                      </a:r>
                      <a:r>
                        <a:rPr lang="en-US" sz="1800">
                          <a:solidFill>
                            <a:schemeClr val="dk1"/>
                          </a:solidFill>
                        </a:rPr>
                        <a:t>New Jersey </a:t>
                      </a:r>
                      <a:endParaRPr sz="1800"/>
                    </a:p>
                  </a:txBody>
                  <a:tcPr marT="63500" marB="63500" marR="63500" marL="63500"/>
                </a:tc>
                <a:tc>
                  <a:txBody>
                    <a:bodyPr/>
                    <a:lstStyle/>
                    <a:p>
                      <a:pPr indent="0" lvl="0" marL="0" rtl="0" algn="l">
                        <a:spcBef>
                          <a:spcPts val="0"/>
                        </a:spcBef>
                        <a:spcAft>
                          <a:spcPts val="0"/>
                        </a:spcAft>
                        <a:buNone/>
                      </a:pPr>
                      <a:r>
                        <a:rPr lang="en-US" sz="1800"/>
                        <a:t>Nationwide (Based in North Carolina)</a:t>
                      </a:r>
                      <a:endParaRPr sz="1800"/>
                    </a:p>
                  </a:txBody>
                  <a:tcPr marT="63500" marB="63500" marR="63500" marL="63500"/>
                </a:tc>
                <a:tc>
                  <a:txBody>
                    <a:bodyPr/>
                    <a:lstStyle/>
                    <a:p>
                      <a:pPr indent="0" lvl="0" marL="0" rtl="0" algn="l">
                        <a:spcBef>
                          <a:spcPts val="0"/>
                        </a:spcBef>
                        <a:spcAft>
                          <a:spcPts val="0"/>
                        </a:spcAft>
                        <a:buNone/>
                      </a:pPr>
                      <a:r>
                        <a:rPr lang="en-US" sz="1800"/>
                        <a:t>	Essex County, NJ</a:t>
                      </a:r>
                      <a:endParaRPr sz="1800"/>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201 Rockingham Row, Princeton, NJ 08540</a:t>
                      </a:r>
                      <a:endParaRPr sz="1800">
                        <a:solidFill>
                          <a:schemeClr val="dk1"/>
                        </a:solidFill>
                      </a:endParaRPr>
                    </a:p>
                    <a:p>
                      <a:pPr indent="0" lvl="0" marL="0" rtl="0" algn="l">
                        <a:spcBef>
                          <a:spcPts val="0"/>
                        </a:spcBef>
                        <a:spcAft>
                          <a:spcPts val="0"/>
                        </a:spcAft>
                        <a:buNone/>
                      </a:pPr>
                      <a:r>
                        <a:t/>
                      </a:r>
                      <a:endParaRPr sz="1800"/>
                    </a:p>
                  </a:txBody>
                  <a:tcPr marT="63500" marB="63500" marR="63500" marL="63500"/>
                </a:tc>
              </a:tr>
              <a:tr h="2095200">
                <a:tc>
                  <a:txBody>
                    <a:bodyPr/>
                    <a:lstStyle/>
                    <a:p>
                      <a:pPr indent="0" lvl="0" marL="0" rtl="0" algn="l">
                        <a:spcBef>
                          <a:spcPts val="0"/>
                        </a:spcBef>
                        <a:spcAft>
                          <a:spcPts val="0"/>
                        </a:spcAft>
                        <a:buNone/>
                      </a:pPr>
                      <a:r>
                        <a:rPr b="1" lang="en-US" sz="1800"/>
                        <a:t>speciality service </a:t>
                      </a:r>
                      <a:endParaRPr b="1" sz="1800"/>
                    </a:p>
                  </a:txBody>
                  <a:tcPr marT="63500" marB="63500" marR="63500" marL="63500"/>
                </a:tc>
                <a:tc>
                  <a:txBody>
                    <a:bodyPr/>
                    <a:lstStyle/>
                    <a:p>
                      <a:pPr indent="0" lvl="0" marL="0" rtl="0" algn="l">
                        <a:spcBef>
                          <a:spcPts val="0"/>
                        </a:spcBef>
                        <a:spcAft>
                          <a:spcPts val="0"/>
                        </a:spcAft>
                        <a:buNone/>
                      </a:pPr>
                      <a:r>
                        <a:rPr lang="en-US" sz="1800"/>
                        <a:t>home renovation, church remodeling </a:t>
                      </a:r>
                      <a:endParaRPr sz="1800"/>
                    </a:p>
                  </a:txBody>
                  <a:tcPr marT="63500" marB="63500" marR="63500" marL="63500"/>
                </a:tc>
                <a:tc>
                  <a:txBody>
                    <a:bodyPr/>
                    <a:lstStyle/>
                    <a:p>
                      <a:pPr indent="0" lvl="0" marL="0" rtl="0" algn="l">
                        <a:spcBef>
                          <a:spcPts val="0"/>
                        </a:spcBef>
                        <a:spcAft>
                          <a:spcPts val="0"/>
                        </a:spcAft>
                        <a:buNone/>
                      </a:pPr>
                      <a:r>
                        <a:rPr lang="en-US" sz="1800">
                          <a:solidFill>
                            <a:schemeClr val="dk1"/>
                          </a:solidFill>
                        </a:rPr>
                        <a:t>Kitchen Remodeling: cabinetry backsplash, flooring, countertops. Offer interior and exterior services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txBody>
                  <a:tcPr marT="63500" marB="63500" marR="63500" marL="63500"/>
                </a:tc>
                <a:tc>
                  <a:txBody>
                    <a:bodyPr/>
                    <a:lstStyle/>
                    <a:p>
                      <a:pPr indent="0" lvl="0" marL="0" rtl="0" algn="l">
                        <a:spcBef>
                          <a:spcPts val="0"/>
                        </a:spcBef>
                        <a:spcAft>
                          <a:spcPts val="0"/>
                        </a:spcAft>
                        <a:buNone/>
                      </a:pPr>
                      <a:r>
                        <a:rPr lang="en-US" sz="1800"/>
                        <a:t>Church refurbishments, pew upholstery, lighting, carpeting, multimedia</a:t>
                      </a:r>
                      <a:endParaRPr sz="1800"/>
                    </a:p>
                  </a:txBody>
                  <a:tcPr marT="63500" marB="63500" marR="63500" marL="63500"/>
                </a:tc>
                <a:tc>
                  <a:txBody>
                    <a:bodyPr/>
                    <a:lstStyle/>
                    <a:p>
                      <a:pPr indent="0" lvl="0" marL="0" rtl="0" algn="l">
                        <a:spcBef>
                          <a:spcPts val="0"/>
                        </a:spcBef>
                        <a:spcAft>
                          <a:spcPts val="0"/>
                        </a:spcAft>
                        <a:buNone/>
                      </a:pPr>
                      <a:r>
                        <a:rPr lang="en-US" sz="1800"/>
                        <a:t>		Church renovations, carpentry, masonry, roof repairs</a:t>
                      </a:r>
                      <a:endParaRPr sz="1800"/>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Quick rentals</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Available resales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Affordable housing program</a:t>
                      </a:r>
                      <a:endParaRPr sz="1800"/>
                    </a:p>
                  </a:txBody>
                  <a:tcPr marT="63500" marB="63500" marR="63500" marL="63500"/>
                </a:tc>
              </a:tr>
              <a:tr h="1551175">
                <a:tc>
                  <a:txBody>
                    <a:bodyPr/>
                    <a:lstStyle/>
                    <a:p>
                      <a:pPr indent="0" lvl="0" marL="0" rtl="0" algn="l">
                        <a:spcBef>
                          <a:spcPts val="0"/>
                        </a:spcBef>
                        <a:spcAft>
                          <a:spcPts val="0"/>
                        </a:spcAft>
                        <a:buNone/>
                      </a:pPr>
                      <a:r>
                        <a:rPr b="1" lang="en-US" sz="1800"/>
                        <a:t>historical integrity </a:t>
                      </a:r>
                      <a:endParaRPr b="1" sz="1800"/>
                    </a:p>
                  </a:txBody>
                  <a:tcPr marT="63500" marB="63500" marR="63500" marL="63500"/>
                </a:tc>
                <a:tc>
                  <a:txBody>
                    <a:bodyPr/>
                    <a:lstStyle/>
                    <a:p>
                      <a:pPr indent="0" lvl="0" marL="0" rtl="0" algn="l">
                        <a:spcBef>
                          <a:spcPts val="0"/>
                        </a:spcBef>
                        <a:spcAft>
                          <a:spcPts val="0"/>
                        </a:spcAft>
                        <a:buNone/>
                      </a:pPr>
                      <a:r>
                        <a:rPr lang="en-US" sz="1800"/>
                        <a:t>Y</a:t>
                      </a:r>
                      <a:r>
                        <a:rPr lang="en-US" sz="1800"/>
                        <a:t>es </a:t>
                      </a:r>
                      <a:endParaRPr sz="1800"/>
                    </a:p>
                  </a:txBody>
                  <a:tcPr marT="63500" marB="63500" marR="63500" marL="63500"/>
                </a:tc>
                <a:tc>
                  <a:txBody>
                    <a:bodyPr/>
                    <a:lstStyle/>
                    <a:p>
                      <a:pPr indent="0" lvl="0" marL="0" rtl="0" algn="l">
                        <a:spcBef>
                          <a:spcPts val="0"/>
                        </a:spcBef>
                        <a:spcAft>
                          <a:spcPts val="0"/>
                        </a:spcAft>
                        <a:buNone/>
                      </a:pPr>
                      <a:r>
                        <a:rPr lang="en-US" sz="1800"/>
                        <a:t>No </a:t>
                      </a:r>
                      <a:endParaRPr sz="1800"/>
                    </a:p>
                  </a:txBody>
                  <a:tcPr marT="63500" marB="63500" marR="63500" marL="63500"/>
                </a:tc>
                <a:tc>
                  <a:txBody>
                    <a:bodyPr/>
                    <a:lstStyle/>
                    <a:p>
                      <a:pPr indent="0" lvl="0" marL="0" rtl="0" algn="l">
                        <a:spcBef>
                          <a:spcPts val="0"/>
                        </a:spcBef>
                        <a:spcAft>
                          <a:spcPts val="0"/>
                        </a:spcAft>
                        <a:buNone/>
                      </a:pPr>
                      <a:r>
                        <a:rPr lang="en-US" sz="1800"/>
                        <a:t>Yes (Experienced in historical restoration)</a:t>
                      </a:r>
                      <a:endParaRPr sz="1800"/>
                    </a:p>
                  </a:txBody>
                  <a:tcPr marT="63500" marB="63500" marR="63500" marL="63500"/>
                </a:tc>
                <a:tc>
                  <a:txBody>
                    <a:bodyPr/>
                    <a:lstStyle/>
                    <a:p>
                      <a:pPr indent="0" lvl="0" marL="0" rtl="0" algn="l">
                        <a:spcBef>
                          <a:spcPts val="0"/>
                        </a:spcBef>
                        <a:spcAft>
                          <a:spcPts val="0"/>
                        </a:spcAft>
                        <a:buNone/>
                      </a:pPr>
                      <a:r>
                        <a:rPr lang="en-US" sz="1800"/>
                        <a:t>Yes (Preserves historical integrity</a:t>
                      </a:r>
                      <a:endParaRPr sz="1800"/>
                    </a:p>
                  </a:txBody>
                  <a:tcPr marT="63500" marB="63500" marR="63500" marL="63500"/>
                </a:tc>
                <a:tc>
                  <a:txBody>
                    <a:bodyPr/>
                    <a:lstStyle/>
                    <a:p>
                      <a:pPr indent="0" lvl="0" marL="0" rtl="0" algn="l">
                        <a:spcBef>
                          <a:spcPts val="0"/>
                        </a:spcBef>
                        <a:spcAft>
                          <a:spcPts val="0"/>
                        </a:spcAft>
                        <a:buNone/>
                      </a:pPr>
                      <a:r>
                        <a:rPr lang="en-US" sz="1800"/>
                        <a:t>no</a:t>
                      </a:r>
                      <a:endParaRPr sz="1800"/>
                    </a:p>
                  </a:txBody>
                  <a:tcPr marT="63500" marB="63500" marR="63500" marL="63500"/>
                </a:tc>
              </a:tr>
              <a:tr h="1279100">
                <a:tc>
                  <a:txBody>
                    <a:bodyPr/>
                    <a:lstStyle/>
                    <a:p>
                      <a:pPr indent="0" lvl="0" marL="0" rtl="0" algn="l">
                        <a:spcBef>
                          <a:spcPts val="0"/>
                        </a:spcBef>
                        <a:spcAft>
                          <a:spcPts val="0"/>
                        </a:spcAft>
                        <a:buNone/>
                      </a:pPr>
                      <a:r>
                        <a:rPr b="1" lang="en-US" sz="1800"/>
                        <a:t>notable projects </a:t>
                      </a:r>
                      <a:endParaRPr b="1" sz="1800"/>
                    </a:p>
                  </a:txBody>
                  <a:tcPr marT="63500" marB="63500" marR="63500" marL="63500"/>
                </a:tc>
                <a:tc>
                  <a:txBody>
                    <a:bodyPr/>
                    <a:lstStyle/>
                    <a:p>
                      <a:pPr indent="0" lvl="0" marL="0" rtl="0" algn="l">
                        <a:spcBef>
                          <a:spcPts val="0"/>
                        </a:spcBef>
                        <a:spcAft>
                          <a:spcPts val="0"/>
                        </a:spcAft>
                        <a:buNone/>
                      </a:pPr>
                      <a:r>
                        <a:rPr lang="en-US" sz="1800"/>
                        <a:t>V</a:t>
                      </a:r>
                      <a:r>
                        <a:rPr lang="en-US" sz="1800"/>
                        <a:t>arious </a:t>
                      </a:r>
                      <a:endParaRPr sz="1800"/>
                    </a:p>
                  </a:txBody>
                  <a:tcPr marT="63500" marB="63500" marR="63500" marL="63500"/>
                </a:tc>
                <a:tc>
                  <a:txBody>
                    <a:bodyPr/>
                    <a:lstStyle/>
                    <a:p>
                      <a:pPr indent="0" lvl="0" marL="0" rtl="0" algn="l">
                        <a:spcBef>
                          <a:spcPts val="0"/>
                        </a:spcBef>
                        <a:spcAft>
                          <a:spcPts val="0"/>
                        </a:spcAft>
                        <a:buNone/>
                      </a:pPr>
                      <a:r>
                        <a:rPr lang="en-US" sz="1500"/>
                        <a:t>Various custom kitchens in Counties such as: Essex, Sussex, Morris, Middlesex,Passaic, Warren, Hudson, Union, Bergen, Hunterdon, &amp; Somerset </a:t>
                      </a:r>
                      <a:endParaRPr sz="1500"/>
                    </a:p>
                  </a:txBody>
                  <a:tcPr marT="63500" marB="63500" marR="63500" marL="63500"/>
                </a:tc>
                <a:tc>
                  <a:txBody>
                    <a:bodyPr/>
                    <a:lstStyle/>
                    <a:p>
                      <a:pPr indent="0" lvl="0" marL="0" rtl="0" algn="l">
                        <a:spcBef>
                          <a:spcPts val="0"/>
                        </a:spcBef>
                        <a:spcAft>
                          <a:spcPts val="0"/>
                        </a:spcAft>
                        <a:buNone/>
                      </a:pPr>
                      <a:r>
                        <a:rPr lang="en-US" sz="1800"/>
                        <a:t>Over 12,000 church projects nationwide</a:t>
                      </a:r>
                      <a:endParaRPr sz="1800"/>
                    </a:p>
                  </a:txBody>
                  <a:tcPr marT="63500" marB="63500" marR="63500" marL="63500"/>
                </a:tc>
                <a:tc>
                  <a:txBody>
                    <a:bodyPr/>
                    <a:lstStyle/>
                    <a:p>
                      <a:pPr indent="0" lvl="0" marL="0" rtl="0" algn="l">
                        <a:spcBef>
                          <a:spcPts val="0"/>
                        </a:spcBef>
                        <a:spcAft>
                          <a:spcPts val="0"/>
                        </a:spcAft>
                        <a:buNone/>
                      </a:pPr>
                      <a:r>
                        <a:rPr lang="en-US" sz="1800"/>
                        <a:t>Local churches in Essex County</a:t>
                      </a:r>
                      <a:endParaRPr sz="1800"/>
                    </a:p>
                  </a:txBody>
                  <a:tcPr marT="63500" marB="63500" marR="63500" marL="63500"/>
                </a:tc>
                <a:tc>
                  <a:txBody>
                    <a:bodyPr/>
                    <a:lstStyle/>
                    <a:p>
                      <a:pPr indent="0" lvl="0" marL="0" rtl="0" algn="l">
                        <a:spcBef>
                          <a:spcPts val="0"/>
                        </a:spcBef>
                        <a:spcAft>
                          <a:spcPts val="0"/>
                        </a:spcAft>
                        <a:buNone/>
                      </a:pPr>
                      <a:r>
                        <a:rPr lang="en-US" sz="1700">
                          <a:solidFill>
                            <a:schemeClr val="dk1"/>
                          </a:solidFill>
                        </a:rPr>
                        <a:t>Various properties in Mercer,</a:t>
                      </a:r>
                      <a:endParaRPr sz="1700">
                        <a:solidFill>
                          <a:schemeClr val="dk1"/>
                        </a:solidFill>
                      </a:endParaRPr>
                    </a:p>
                    <a:p>
                      <a:pPr indent="0" lvl="0" marL="0" rtl="0" algn="l">
                        <a:spcBef>
                          <a:spcPts val="0"/>
                        </a:spcBef>
                        <a:spcAft>
                          <a:spcPts val="0"/>
                        </a:spcAft>
                        <a:buClr>
                          <a:schemeClr val="dk1"/>
                        </a:buClr>
                        <a:buSzPts val="1100"/>
                        <a:buFont typeface="Arial"/>
                        <a:buNone/>
                      </a:pPr>
                      <a:r>
                        <a:rPr lang="en-US" sz="1700">
                          <a:solidFill>
                            <a:schemeClr val="dk1"/>
                          </a:solidFill>
                        </a:rPr>
                        <a:t>Monmouth, Morris</a:t>
                      </a:r>
                      <a:endParaRPr sz="1700">
                        <a:solidFill>
                          <a:schemeClr val="dk1"/>
                        </a:solidFill>
                      </a:endParaRPr>
                    </a:p>
                    <a:p>
                      <a:pPr indent="0" lvl="0" marL="0" rtl="0" algn="l">
                        <a:spcBef>
                          <a:spcPts val="0"/>
                        </a:spcBef>
                        <a:spcAft>
                          <a:spcPts val="0"/>
                        </a:spcAft>
                        <a:buClr>
                          <a:schemeClr val="dk1"/>
                        </a:buClr>
                        <a:buSzPts val="1100"/>
                        <a:buFont typeface="Arial"/>
                        <a:buNone/>
                      </a:pPr>
                      <a:r>
                        <a:rPr lang="en-US" sz="1700">
                          <a:solidFill>
                            <a:schemeClr val="dk1"/>
                          </a:solidFill>
                        </a:rPr>
                        <a:t>,Middlesex, Somerset</a:t>
                      </a:r>
                      <a:endParaRPr sz="2400"/>
                    </a:p>
                  </a:txBody>
                  <a:tcPr marT="63500" marB="63500" marR="63500" marL="63500"/>
                </a:tc>
              </a:tr>
              <a:tr h="1823175">
                <a:tc>
                  <a:txBody>
                    <a:bodyPr/>
                    <a:lstStyle/>
                    <a:p>
                      <a:pPr indent="0" lvl="0" marL="0" rtl="0" algn="l">
                        <a:spcBef>
                          <a:spcPts val="0"/>
                        </a:spcBef>
                        <a:spcAft>
                          <a:spcPts val="0"/>
                        </a:spcAft>
                        <a:buNone/>
                      </a:pPr>
                      <a:r>
                        <a:rPr b="1" lang="en-US" sz="1800"/>
                        <a:t>flexibility </a:t>
                      </a:r>
                      <a:endParaRPr b="1" sz="1800"/>
                    </a:p>
                  </a:txBody>
                  <a:tcPr marT="63500" marB="63500" marR="63500" marL="63500"/>
                </a:tc>
                <a:tc>
                  <a:txBody>
                    <a:bodyPr/>
                    <a:lstStyle/>
                    <a:p>
                      <a:pPr indent="0" lvl="0" marL="0" rtl="0" algn="l">
                        <a:spcBef>
                          <a:spcPts val="0"/>
                        </a:spcBef>
                        <a:spcAft>
                          <a:spcPts val="0"/>
                        </a:spcAft>
                        <a:buNone/>
                      </a:pPr>
                      <a:r>
                        <a:rPr lang="en-US" sz="1800"/>
                        <a:t>V</a:t>
                      </a:r>
                      <a:r>
                        <a:rPr lang="en-US" sz="1800"/>
                        <a:t>aries</a:t>
                      </a:r>
                      <a:endParaRPr sz="1800"/>
                    </a:p>
                  </a:txBody>
                  <a:tcPr marT="63500" marB="63500" marR="63500" marL="63500"/>
                </a:tc>
                <a:tc>
                  <a:txBody>
                    <a:bodyPr/>
                    <a:lstStyle/>
                    <a:p>
                      <a:pPr indent="0" lvl="0" marL="0" rtl="0" algn="l">
                        <a:spcBef>
                          <a:spcPts val="0"/>
                        </a:spcBef>
                        <a:spcAft>
                          <a:spcPts val="0"/>
                        </a:spcAft>
                        <a:buNone/>
                      </a:pPr>
                      <a:r>
                        <a:rPr lang="en-US" sz="1800"/>
                        <a:t>They have an online process to have consultations and formulate an overall schedule</a:t>
                      </a:r>
                      <a:endParaRPr sz="1800"/>
                    </a:p>
                  </a:txBody>
                  <a:tcPr marT="63500" marB="63500" marR="63500" marL="63500"/>
                </a:tc>
                <a:tc>
                  <a:txBody>
                    <a:bodyPr/>
                    <a:lstStyle/>
                    <a:p>
                      <a:pPr indent="0" lvl="0" marL="0" rtl="0" algn="l">
                        <a:spcBef>
                          <a:spcPts val="0"/>
                        </a:spcBef>
                        <a:spcAft>
                          <a:spcPts val="0"/>
                        </a:spcAft>
                        <a:buNone/>
                      </a:pPr>
                      <a:r>
                        <a:rPr lang="en-US" sz="1800"/>
                        <a:t>Comprehensive service from design to full interior renovation</a:t>
                      </a:r>
                      <a:endParaRPr sz="1800"/>
                    </a:p>
                  </a:txBody>
                  <a:tcPr marT="63500" marB="63500" marR="63500" marL="63500"/>
                </a:tc>
                <a:tc>
                  <a:txBody>
                    <a:bodyPr/>
                    <a:lstStyle/>
                    <a:p>
                      <a:pPr indent="0" lvl="0" marL="0" rtl="0" algn="l">
                        <a:spcBef>
                          <a:spcPts val="0"/>
                        </a:spcBef>
                        <a:spcAft>
                          <a:spcPts val="0"/>
                        </a:spcAft>
                        <a:buNone/>
                      </a:pPr>
                      <a:r>
                        <a:rPr lang="en-US" sz="1800"/>
                        <a:t>Collaborative approach with churches</a:t>
                      </a:r>
                      <a:endParaRPr sz="1800"/>
                    </a:p>
                  </a:txBody>
                  <a:tcPr marT="63500" marB="63500" marR="63500" marL="63500"/>
                </a:tc>
                <a:tc>
                  <a:txBody>
                    <a:bodyPr/>
                    <a:lstStyle/>
                    <a:p>
                      <a:pPr indent="0" lvl="0" marL="0" rtl="0" algn="l">
                        <a:spcBef>
                          <a:spcPts val="0"/>
                        </a:spcBef>
                        <a:spcAft>
                          <a:spcPts val="0"/>
                        </a:spcAft>
                        <a:buNone/>
                      </a:pPr>
                      <a:r>
                        <a:rPr lang="en-US" sz="1800"/>
                        <a:t>yes you can set an appointment to speak with staff or walk in </a:t>
                      </a:r>
                      <a:endParaRPr sz="1800"/>
                    </a:p>
                  </a:txBody>
                  <a:tcPr marT="63500" marB="63500" marR="63500" marL="63500"/>
                </a:tc>
              </a:tr>
            </a:tbl>
          </a:graphicData>
        </a:graphic>
      </p:graphicFrame>
      <p:sp>
        <p:nvSpPr>
          <p:cNvPr id="394" name="Google Shape;394;p23"/>
          <p:cNvSpPr txBox="1"/>
          <p:nvPr/>
        </p:nvSpPr>
        <p:spPr>
          <a:xfrm>
            <a:off x="12725350" y="9717600"/>
            <a:ext cx="5501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latin typeface="Archivo Black"/>
                <a:ea typeface="Archivo Black"/>
                <a:cs typeface="Archivo Black"/>
                <a:sym typeface="Archivo Black"/>
              </a:rPr>
              <a:t>Kritika Dina Yasmin Jada</a:t>
            </a:r>
            <a:endParaRPr sz="2500">
              <a:solidFill>
                <a:schemeClr val="dk1"/>
              </a:solidFill>
              <a:latin typeface="Archivo Black"/>
              <a:ea typeface="Archivo Black"/>
              <a:cs typeface="Archivo Black"/>
              <a:sym typeface="Archiv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4"/>
          <p:cNvSpPr txBox="1"/>
          <p:nvPr/>
        </p:nvSpPr>
        <p:spPr>
          <a:xfrm>
            <a:off x="235975" y="0"/>
            <a:ext cx="18181200" cy="1402200"/>
          </a:xfrm>
          <a:prstGeom prst="rect">
            <a:avLst/>
          </a:prstGeom>
          <a:noFill/>
          <a:ln>
            <a:noFill/>
          </a:ln>
        </p:spPr>
        <p:txBody>
          <a:bodyPr anchorCtr="0" anchor="t" bIns="0" lIns="0" spcFirstLastPara="1" rIns="0" wrap="square" tIns="0">
            <a:spAutoFit/>
          </a:bodyPr>
          <a:lstStyle/>
          <a:p>
            <a:pPr indent="0" lvl="0" marL="0" rtl="0" algn="l">
              <a:lnSpc>
                <a:spcPct val="120012"/>
              </a:lnSpc>
              <a:spcBef>
                <a:spcPts val="0"/>
              </a:spcBef>
              <a:spcAft>
                <a:spcPts val="0"/>
              </a:spcAft>
              <a:buNone/>
            </a:pPr>
            <a:r>
              <a:t/>
            </a:r>
            <a:endParaRPr/>
          </a:p>
          <a:p>
            <a:pPr indent="0" lvl="0" marL="0" marR="0" rtl="0" algn="l">
              <a:lnSpc>
                <a:spcPct val="120012"/>
              </a:lnSpc>
              <a:spcBef>
                <a:spcPts val="0"/>
              </a:spcBef>
              <a:spcAft>
                <a:spcPts val="0"/>
              </a:spcAft>
              <a:buNone/>
            </a:pPr>
            <a:r>
              <a:rPr lang="en-US" sz="7430">
                <a:latin typeface="Archivo Black"/>
                <a:ea typeface="Archivo Black"/>
                <a:cs typeface="Archivo Black"/>
                <a:sym typeface="Archivo Black"/>
              </a:rPr>
              <a:t>Perceptual Map</a:t>
            </a:r>
            <a:endParaRPr sz="100"/>
          </a:p>
        </p:txBody>
      </p:sp>
      <p:sp>
        <p:nvSpPr>
          <p:cNvPr id="400" name="Google Shape;400;p24"/>
          <p:cNvSpPr txBox="1"/>
          <p:nvPr/>
        </p:nvSpPr>
        <p:spPr>
          <a:xfrm>
            <a:off x="235975" y="2973150"/>
            <a:ext cx="75201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lang="en-US" sz="1900">
                <a:solidFill>
                  <a:schemeClr val="dk1"/>
                </a:solidFill>
                <a:latin typeface="Archivo Black"/>
                <a:ea typeface="Archivo Black"/>
                <a:cs typeface="Archivo Black"/>
                <a:sym typeface="Archivo Black"/>
              </a:rPr>
              <a:t>The perceptual map contrasts Bara Homes Group with its rivals along two dimensions:</a:t>
            </a:r>
            <a:endParaRPr sz="1900">
              <a:solidFill>
                <a:schemeClr val="dk1"/>
              </a:solidFill>
              <a:latin typeface="Archivo Black"/>
              <a:ea typeface="Archivo Black"/>
              <a:cs typeface="Archivo Black"/>
              <a:sym typeface="Archivo Black"/>
            </a:endParaRPr>
          </a:p>
          <a:p>
            <a:pPr indent="0" lvl="0" marL="0" rtl="0" algn="l">
              <a:spcBef>
                <a:spcPts val="0"/>
              </a:spcBef>
              <a:spcAft>
                <a:spcPts val="0"/>
              </a:spcAft>
              <a:buNone/>
            </a:pPr>
            <a:r>
              <a:t/>
            </a:r>
            <a:endParaRPr sz="19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lang="en-US" sz="1800">
                <a:solidFill>
                  <a:schemeClr val="dk1"/>
                </a:solidFill>
              </a:rPr>
              <a:t>1. X-Axis: Affordability (Low to High)This dimension assesses how economical the services are for clients. Firms situated toward the left are less economical (higher prices), whereas those on the right are more cost-effective.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2. Y-Axis: Range of Services (Specialized to Diverse)This dimension evaluates the assortment of services each firm provides. Companies positioned higher deliver a wider array of services, while those positioned lower focus more on specific offerings. </a:t>
            </a:r>
            <a:endParaRPr sz="1800">
              <a:solidFill>
                <a:schemeClr val="dk1"/>
              </a:solidFill>
            </a:endParaRPr>
          </a:p>
          <a:p>
            <a:pPr indent="0" lvl="0" marL="0" rtl="0" algn="l">
              <a:spcBef>
                <a:spcPts val="0"/>
              </a:spcBef>
              <a:spcAft>
                <a:spcPts val="0"/>
              </a:spcAft>
              <a:buNone/>
            </a:pPr>
            <a:r>
              <a:t/>
            </a:r>
            <a:endParaRPr sz="1600">
              <a:solidFill>
                <a:schemeClr val="dk1"/>
              </a:solidFill>
              <a:latin typeface="Archivo Black"/>
              <a:ea typeface="Archivo Black"/>
              <a:cs typeface="Archivo Black"/>
              <a:sym typeface="Archivo Black"/>
            </a:endParaRPr>
          </a:p>
        </p:txBody>
      </p:sp>
      <p:pic>
        <p:nvPicPr>
          <p:cNvPr id="401" name="Google Shape;401;p24"/>
          <p:cNvPicPr preferRelativeResize="0"/>
          <p:nvPr/>
        </p:nvPicPr>
        <p:blipFill>
          <a:blip r:embed="rId3">
            <a:alphaModFix/>
          </a:blip>
          <a:stretch>
            <a:fillRect/>
          </a:stretch>
        </p:blipFill>
        <p:spPr>
          <a:xfrm>
            <a:off x="8203175" y="1540875"/>
            <a:ext cx="9527275" cy="8314576"/>
          </a:xfrm>
          <a:prstGeom prst="rect">
            <a:avLst/>
          </a:prstGeom>
          <a:noFill/>
          <a:ln>
            <a:noFill/>
          </a:ln>
        </p:spPr>
      </p:pic>
      <p:sp>
        <p:nvSpPr>
          <p:cNvPr id="402" name="Google Shape;402;p24"/>
          <p:cNvSpPr txBox="1"/>
          <p:nvPr/>
        </p:nvSpPr>
        <p:spPr>
          <a:xfrm>
            <a:off x="14579075" y="252700"/>
            <a:ext cx="4198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Kritika</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5"/>
          <p:cNvSpPr txBox="1"/>
          <p:nvPr/>
        </p:nvSpPr>
        <p:spPr>
          <a:xfrm>
            <a:off x="129600" y="583175"/>
            <a:ext cx="18181200" cy="1309800"/>
          </a:xfrm>
          <a:prstGeom prst="rect">
            <a:avLst/>
          </a:prstGeom>
          <a:noFill/>
          <a:ln>
            <a:noFill/>
          </a:ln>
        </p:spPr>
        <p:txBody>
          <a:bodyPr anchorCtr="0" anchor="t" bIns="0" lIns="0" spcFirstLastPara="1" rIns="0" wrap="square" tIns="0">
            <a:spAutoFit/>
          </a:bodyPr>
          <a:lstStyle/>
          <a:p>
            <a:pPr indent="0" lvl="0" marL="0" rtl="0" algn="l">
              <a:lnSpc>
                <a:spcPct val="120012"/>
              </a:lnSpc>
              <a:spcBef>
                <a:spcPts val="0"/>
              </a:spcBef>
              <a:spcAft>
                <a:spcPts val="0"/>
              </a:spcAft>
              <a:buNone/>
            </a:pPr>
            <a:r>
              <a:t/>
            </a:r>
            <a:endParaRPr/>
          </a:p>
          <a:p>
            <a:pPr indent="0" lvl="0" marL="0" marR="0" rtl="0" algn="l">
              <a:lnSpc>
                <a:spcPct val="120012"/>
              </a:lnSpc>
              <a:spcBef>
                <a:spcPts val="0"/>
              </a:spcBef>
              <a:spcAft>
                <a:spcPts val="0"/>
              </a:spcAft>
              <a:buNone/>
            </a:pPr>
            <a:r>
              <a:rPr lang="en-US" sz="6830">
                <a:latin typeface="Archivo Black"/>
                <a:ea typeface="Archivo Black"/>
                <a:cs typeface="Archivo Black"/>
                <a:sym typeface="Archivo Black"/>
              </a:rPr>
              <a:t>Perceptual Map (Affordable Housing)</a:t>
            </a:r>
            <a:endParaRPr sz="100"/>
          </a:p>
        </p:txBody>
      </p:sp>
      <p:sp>
        <p:nvSpPr>
          <p:cNvPr id="408" name="Google Shape;408;p25"/>
          <p:cNvSpPr txBox="1"/>
          <p:nvPr/>
        </p:nvSpPr>
        <p:spPr>
          <a:xfrm>
            <a:off x="15434375" y="311025"/>
            <a:ext cx="4198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Yasmin</a:t>
            </a:r>
            <a:endParaRPr sz="2100">
              <a:solidFill>
                <a:schemeClr val="dk1"/>
              </a:solidFill>
              <a:latin typeface="Archivo Black"/>
              <a:ea typeface="Archivo Black"/>
              <a:cs typeface="Archivo Black"/>
              <a:sym typeface="Archivo Black"/>
            </a:endParaRPr>
          </a:p>
        </p:txBody>
      </p:sp>
      <p:pic>
        <p:nvPicPr>
          <p:cNvPr id="409" name="Google Shape;409;p25"/>
          <p:cNvPicPr preferRelativeResize="0"/>
          <p:nvPr/>
        </p:nvPicPr>
        <p:blipFill>
          <a:blip r:embed="rId3">
            <a:alphaModFix/>
          </a:blip>
          <a:stretch>
            <a:fillRect/>
          </a:stretch>
        </p:blipFill>
        <p:spPr>
          <a:xfrm>
            <a:off x="9252850" y="2399125"/>
            <a:ext cx="8475074" cy="7082626"/>
          </a:xfrm>
          <a:prstGeom prst="rect">
            <a:avLst/>
          </a:prstGeom>
          <a:noFill/>
          <a:ln>
            <a:noFill/>
          </a:ln>
        </p:spPr>
      </p:pic>
      <p:sp>
        <p:nvSpPr>
          <p:cNvPr id="410" name="Google Shape;410;p25"/>
          <p:cNvSpPr txBox="1"/>
          <p:nvPr/>
        </p:nvSpPr>
        <p:spPr>
          <a:xfrm>
            <a:off x="177925" y="3142500"/>
            <a:ext cx="89523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1"/>
                </a:solidFill>
                <a:latin typeface="Archivo Black"/>
                <a:ea typeface="Archivo Black"/>
                <a:cs typeface="Archivo Black"/>
                <a:sym typeface="Archivo Black"/>
              </a:rPr>
              <a:t>The perceptual map contrasts Bara Homes Group with its rivals along two dimensions:</a:t>
            </a:r>
            <a:endParaRPr sz="1900">
              <a:solidFill>
                <a:schemeClr val="dk1"/>
              </a:solidFill>
              <a:latin typeface="Archivo Black"/>
              <a:ea typeface="Archivo Black"/>
              <a:cs typeface="Archivo Black"/>
              <a:sym typeface="Archivo Black"/>
            </a:endParaRPr>
          </a:p>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a:p>
            <a:pPr indent="-361950" lvl="0" marL="457200" rtl="0" algn="l">
              <a:spcBef>
                <a:spcPts val="0"/>
              </a:spcBef>
              <a:spcAft>
                <a:spcPts val="0"/>
              </a:spcAft>
              <a:buClr>
                <a:schemeClr val="dk1"/>
              </a:buClr>
              <a:buSzPts val="2100"/>
              <a:buFont typeface="Archivo Black"/>
              <a:buAutoNum type="arabicPeriod"/>
            </a:pPr>
            <a:r>
              <a:rPr lang="en-US" sz="2100">
                <a:solidFill>
                  <a:schemeClr val="dk1"/>
                </a:solidFill>
                <a:latin typeface="Archivo Black"/>
                <a:ea typeface="Archivo Black"/>
                <a:cs typeface="Archivo Black"/>
                <a:sym typeface="Archivo Black"/>
              </a:rPr>
              <a:t>Y-axis: affordability (high to low)</a:t>
            </a:r>
            <a:endParaRPr sz="21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cost of housing and services, the higher a company is on the y-axis means the more affordable their services are. This measures where Bara Homes and their competitors stand in terms of affordability. </a:t>
            </a:r>
            <a:endParaRPr sz="2100">
              <a:solidFill>
                <a:schemeClr val="dk1"/>
              </a:solidFill>
              <a:latin typeface="Archivo Black"/>
              <a:ea typeface="Archivo Black"/>
              <a:cs typeface="Archivo Black"/>
              <a:sym typeface="Archivo Black"/>
            </a:endParaRPr>
          </a:p>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a:p>
            <a:pPr indent="-361950" lvl="0" marL="457200" rtl="0" algn="l">
              <a:spcBef>
                <a:spcPts val="0"/>
              </a:spcBef>
              <a:spcAft>
                <a:spcPts val="0"/>
              </a:spcAft>
              <a:buClr>
                <a:schemeClr val="dk1"/>
              </a:buClr>
              <a:buSzPts val="2100"/>
              <a:buFont typeface="Archivo Black"/>
              <a:buAutoNum type="arabicPeriod"/>
            </a:pPr>
            <a:r>
              <a:rPr lang="en-US" sz="2100">
                <a:solidFill>
                  <a:schemeClr val="dk1"/>
                </a:solidFill>
                <a:latin typeface="Archivo Black"/>
                <a:ea typeface="Archivo Black"/>
                <a:cs typeface="Archivo Black"/>
                <a:sym typeface="Archivo Black"/>
              </a:rPr>
              <a:t>X-axis: brand awareness (low to high)</a:t>
            </a:r>
            <a:endParaRPr sz="21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how well known is the brand, the higher a company is on the x-axis, means the more aware people are of Bara Homes and their competitors.</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pSp>
        <p:nvGrpSpPr>
          <p:cNvPr id="415" name="Google Shape;415;p26"/>
          <p:cNvGrpSpPr/>
          <p:nvPr/>
        </p:nvGrpSpPr>
        <p:grpSpPr>
          <a:xfrm>
            <a:off x="0" y="-180827"/>
            <a:ext cx="12027440" cy="10468053"/>
            <a:chOff x="0" y="-47625"/>
            <a:chExt cx="3167700" cy="2757000"/>
          </a:xfrm>
        </p:grpSpPr>
        <p:sp>
          <p:nvSpPr>
            <p:cNvPr id="416" name="Google Shape;416;p26"/>
            <p:cNvSpPr/>
            <p:nvPr/>
          </p:nvSpPr>
          <p:spPr>
            <a:xfrm>
              <a:off x="0" y="0"/>
              <a:ext cx="3167653" cy="2709333"/>
            </a:xfrm>
            <a:custGeom>
              <a:rect b="b" l="l" r="r" t="t"/>
              <a:pathLst>
                <a:path extrusionOk="0" h="2709333" w="3167653">
                  <a:moveTo>
                    <a:pt x="0" y="0"/>
                  </a:moveTo>
                  <a:lnTo>
                    <a:pt x="3167653" y="0"/>
                  </a:lnTo>
                  <a:lnTo>
                    <a:pt x="3167653" y="2709333"/>
                  </a:lnTo>
                  <a:lnTo>
                    <a:pt x="0" y="2709333"/>
                  </a:lnTo>
                  <a:close/>
                </a:path>
              </a:pathLst>
            </a:custGeom>
            <a:solidFill>
              <a:srgbClr val="FEFF05"/>
            </a:solidFill>
            <a:ln>
              <a:noFill/>
            </a:ln>
          </p:spPr>
        </p:sp>
        <p:sp>
          <p:nvSpPr>
            <p:cNvPr id="417" name="Google Shape;417;p26"/>
            <p:cNvSpPr txBox="1"/>
            <p:nvPr/>
          </p:nvSpPr>
          <p:spPr>
            <a:xfrm>
              <a:off x="0" y="-47625"/>
              <a:ext cx="31677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6"/>
          <p:cNvSpPr txBox="1"/>
          <p:nvPr/>
        </p:nvSpPr>
        <p:spPr>
          <a:xfrm>
            <a:off x="12027450" y="3845850"/>
            <a:ext cx="7271100" cy="2414700"/>
          </a:xfrm>
          <a:prstGeom prst="rect">
            <a:avLst/>
          </a:prstGeom>
          <a:noFill/>
          <a:ln>
            <a:noFill/>
          </a:ln>
        </p:spPr>
        <p:txBody>
          <a:bodyPr anchorCtr="0" anchor="t" bIns="0" lIns="0" spcFirstLastPara="1" rIns="0" wrap="square" tIns="0">
            <a:spAutoFit/>
          </a:bodyPr>
          <a:lstStyle/>
          <a:p>
            <a:pPr indent="457200" lvl="0" marL="0" marR="0" rtl="0" algn="l">
              <a:lnSpc>
                <a:spcPct val="120012"/>
              </a:lnSpc>
              <a:spcBef>
                <a:spcPts val="0"/>
              </a:spcBef>
              <a:spcAft>
                <a:spcPts val="0"/>
              </a:spcAft>
              <a:buNone/>
            </a:pPr>
            <a:r>
              <a:rPr lang="en-US" sz="7130">
                <a:latin typeface="Archivo Black"/>
                <a:ea typeface="Archivo Black"/>
                <a:cs typeface="Archivo Black"/>
                <a:sym typeface="Archivo Black"/>
              </a:rPr>
              <a:t>STRATEGY </a:t>
            </a:r>
            <a:endParaRPr sz="7130">
              <a:latin typeface="Archivo Black"/>
              <a:ea typeface="Archivo Black"/>
              <a:cs typeface="Archivo Black"/>
              <a:sym typeface="Archivo Black"/>
            </a:endParaRPr>
          </a:p>
          <a:p>
            <a:pPr indent="0" lvl="0" marL="1828800" marR="0" rtl="0" algn="l">
              <a:lnSpc>
                <a:spcPct val="120012"/>
              </a:lnSpc>
              <a:spcBef>
                <a:spcPts val="0"/>
              </a:spcBef>
              <a:spcAft>
                <a:spcPts val="0"/>
              </a:spcAft>
              <a:buNone/>
            </a:pPr>
            <a:r>
              <a:rPr lang="en-US" sz="7130">
                <a:latin typeface="Archivo Black"/>
                <a:ea typeface="Archivo Black"/>
                <a:cs typeface="Archivo Black"/>
                <a:sym typeface="Archivo Black"/>
              </a:rPr>
              <a:t>4 P’s</a:t>
            </a:r>
            <a:endParaRPr sz="800"/>
          </a:p>
        </p:txBody>
      </p:sp>
      <p:graphicFrame>
        <p:nvGraphicFramePr>
          <p:cNvPr id="419" name="Google Shape;419;p26"/>
          <p:cNvGraphicFramePr/>
          <p:nvPr/>
        </p:nvGraphicFramePr>
        <p:xfrm>
          <a:off x="13" y="52388"/>
          <a:ext cx="3000000" cy="3000000"/>
        </p:xfrm>
        <a:graphic>
          <a:graphicData uri="http://schemas.openxmlformats.org/drawingml/2006/table">
            <a:tbl>
              <a:tblPr>
                <a:noFill/>
                <a:tableStyleId>{C2B5FEB8-EB60-4575-9CD3-741D7C2AA32D}</a:tableStyleId>
              </a:tblPr>
              <a:tblGrid>
                <a:gridCol w="2225125"/>
                <a:gridCol w="2133000"/>
                <a:gridCol w="2547575"/>
                <a:gridCol w="1994750"/>
                <a:gridCol w="3126975"/>
              </a:tblGrid>
              <a:tr h="342200">
                <a:tc>
                  <a:txBody>
                    <a:bodyPr/>
                    <a:lstStyle/>
                    <a:p>
                      <a:pPr indent="0" lvl="0" marL="0" rtl="0" algn="l">
                        <a:spcBef>
                          <a:spcPts val="0"/>
                        </a:spcBef>
                        <a:spcAft>
                          <a:spcPts val="0"/>
                        </a:spcAft>
                        <a:buNone/>
                      </a:pPr>
                      <a:r>
                        <a:t/>
                      </a:r>
                      <a:endParaRPr sz="1800"/>
                    </a:p>
                  </a:txBody>
                  <a:tcPr marT="63500" marB="63500" marR="63500" marL="63500"/>
                </a:tc>
                <a:tc>
                  <a:txBody>
                    <a:bodyPr/>
                    <a:lstStyle/>
                    <a:p>
                      <a:pPr indent="0" lvl="0" marL="0" rtl="0" algn="l">
                        <a:spcBef>
                          <a:spcPts val="0"/>
                        </a:spcBef>
                        <a:spcAft>
                          <a:spcPts val="0"/>
                        </a:spcAft>
                        <a:buNone/>
                      </a:pPr>
                      <a:r>
                        <a:rPr b="1" lang="en-US" sz="1800"/>
                        <a:t>Product</a:t>
                      </a:r>
                      <a:endParaRPr b="1" sz="1800"/>
                    </a:p>
                  </a:txBody>
                  <a:tcPr marT="63500" marB="63500" marR="63500" marL="63500"/>
                </a:tc>
                <a:tc>
                  <a:txBody>
                    <a:bodyPr/>
                    <a:lstStyle/>
                    <a:p>
                      <a:pPr indent="0" lvl="0" marL="0" rtl="0" algn="l">
                        <a:spcBef>
                          <a:spcPts val="0"/>
                        </a:spcBef>
                        <a:spcAft>
                          <a:spcPts val="0"/>
                        </a:spcAft>
                        <a:buNone/>
                      </a:pPr>
                      <a:r>
                        <a:rPr b="1" lang="en-US" sz="1800"/>
                        <a:t>Price</a:t>
                      </a:r>
                      <a:endParaRPr b="1" sz="1800"/>
                    </a:p>
                  </a:txBody>
                  <a:tcPr marT="63500" marB="63500" marR="63500" marL="63500"/>
                </a:tc>
                <a:tc>
                  <a:txBody>
                    <a:bodyPr/>
                    <a:lstStyle/>
                    <a:p>
                      <a:pPr indent="0" lvl="0" marL="0" rtl="0" algn="l">
                        <a:spcBef>
                          <a:spcPts val="0"/>
                        </a:spcBef>
                        <a:spcAft>
                          <a:spcPts val="0"/>
                        </a:spcAft>
                        <a:buNone/>
                      </a:pPr>
                      <a:r>
                        <a:rPr b="1" lang="en-US" sz="1800"/>
                        <a:t>Place</a:t>
                      </a:r>
                      <a:endParaRPr b="1" sz="1800"/>
                    </a:p>
                  </a:txBody>
                  <a:tcPr marT="63500" marB="63500" marR="63500" marL="63500"/>
                </a:tc>
                <a:tc>
                  <a:txBody>
                    <a:bodyPr/>
                    <a:lstStyle/>
                    <a:p>
                      <a:pPr indent="0" lvl="0" marL="0" rtl="0" algn="l">
                        <a:spcBef>
                          <a:spcPts val="0"/>
                        </a:spcBef>
                        <a:spcAft>
                          <a:spcPts val="0"/>
                        </a:spcAft>
                        <a:buNone/>
                      </a:pPr>
                      <a:r>
                        <a:rPr b="1" lang="en-US" sz="1800"/>
                        <a:t>Promotion</a:t>
                      </a:r>
                      <a:endParaRPr b="1" sz="1800"/>
                    </a:p>
                  </a:txBody>
                  <a:tcPr marT="63500" marB="63500" marR="63500" marL="63500"/>
                </a:tc>
              </a:tr>
              <a:tr h="3389550">
                <a:tc>
                  <a:txBody>
                    <a:bodyPr/>
                    <a:lstStyle/>
                    <a:p>
                      <a:pPr indent="0" lvl="0" marL="0" rtl="0" algn="l">
                        <a:spcBef>
                          <a:spcPts val="0"/>
                        </a:spcBef>
                        <a:spcAft>
                          <a:spcPts val="0"/>
                        </a:spcAft>
                        <a:buNone/>
                      </a:pPr>
                      <a:r>
                        <a:rPr b="1" lang="en-US" sz="1800"/>
                        <a:t>Current</a:t>
                      </a:r>
                      <a:endParaRPr b="1" sz="1800"/>
                    </a:p>
                  </a:txBody>
                  <a:tcPr marT="63500" marB="63500" marR="63500" marL="63500">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800"/>
                        <a:t>Church renovation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Kitchen renovations for a reasonable price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Affordable Housing &amp; 203k Loan Programs </a:t>
                      </a:r>
                      <a:endParaRPr sz="1800"/>
                    </a:p>
                  </a:txBody>
                  <a:tcPr marT="63500" marB="63500" marR="63500" marL="63500">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800"/>
                        <a:t>$5,000 to 1,000,000 based on scope of work</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25k starting rate based on size (up to 170 sq feet); 45k after 170 sq feet; price range determined by square footage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2,750 to 4,000 depending on location &amp; sq feet</a:t>
                      </a:r>
                      <a:endParaRPr sz="1800"/>
                    </a:p>
                  </a:txBody>
                  <a:tcPr marT="63500" marB="63500" marR="63500" marL="63500">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800"/>
                        <a:t>Union and Essex County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txBody>
                  <a:tcPr marT="63500" marB="63500" marR="63500" marL="63500">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800">
                          <a:latin typeface="Lato"/>
                          <a:ea typeface="Lato"/>
                          <a:cs typeface="Lato"/>
                          <a:sym typeface="Lato"/>
                        </a:rPr>
                        <a:t>Referral marketing </a:t>
                      </a:r>
                      <a:endParaRPr b="1" sz="1800">
                        <a:latin typeface="Lato"/>
                        <a:ea typeface="Lato"/>
                        <a:cs typeface="Lato"/>
                        <a:sym typeface="La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txBody>
                  <a:tcPr marT="63500" marB="63500" marR="63500" marL="63500">
                    <a:lnB cap="flat" cmpd="sng" w="19050">
                      <a:solidFill>
                        <a:srgbClr val="000000"/>
                      </a:solidFill>
                      <a:prstDash val="solid"/>
                      <a:round/>
                      <a:headEnd len="sm" w="sm" type="none"/>
                      <a:tailEnd len="sm" w="sm" type="none"/>
                    </a:lnB>
                  </a:tcPr>
                </a:tc>
              </a:tr>
              <a:tr h="4909200">
                <a:tc>
                  <a:txBody>
                    <a:bodyPr/>
                    <a:lstStyle/>
                    <a:p>
                      <a:pPr indent="0" lvl="0" marL="0" rtl="0" algn="l">
                        <a:spcBef>
                          <a:spcPts val="0"/>
                        </a:spcBef>
                        <a:spcAft>
                          <a:spcPts val="0"/>
                        </a:spcAft>
                        <a:buNone/>
                      </a:pPr>
                      <a:r>
                        <a:rPr b="1" lang="en-US" sz="1800"/>
                        <a:t>Recommended</a:t>
                      </a:r>
                      <a:endParaRPr b="1" sz="1800"/>
                    </a:p>
                  </a:txBody>
                  <a:tcPr marT="63500" marB="63500" marR="63500" marL="63500">
                    <a:lnT cap="flat" cmpd="sng" w="190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US" sz="1800"/>
                        <a:t>House of Worship renovations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Kitchen renovations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Affordable Housing &amp; 203k Loan Programs </a:t>
                      </a:r>
                      <a:endParaRPr sz="1800"/>
                    </a:p>
                  </a:txBody>
                  <a:tcPr marT="63500" marB="63500" marR="63500" marL="63500">
                    <a:lnT cap="flat" cmpd="sng" w="190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US" sz="1800"/>
                        <a:t>(same as current pricing)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(same as current pricing)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(same as current pricing)</a:t>
                      </a:r>
                      <a:endParaRPr sz="1800"/>
                    </a:p>
                  </a:txBody>
                  <a:tcPr marT="63500" marB="63500" marR="63500" marL="63500">
                    <a:lnT cap="flat" cmpd="sng" w="190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US" sz="1800"/>
                        <a:t>Expand services to Bergen County as well</a:t>
                      </a:r>
                      <a:endParaRPr sz="1800"/>
                    </a:p>
                    <a:p>
                      <a:pPr indent="0" lvl="0" marL="0" rtl="0" algn="l">
                        <a:spcBef>
                          <a:spcPts val="0"/>
                        </a:spcBef>
                        <a:spcAft>
                          <a:spcPts val="0"/>
                        </a:spcAft>
                        <a:buNone/>
                      </a:pPr>
                      <a:r>
                        <a:t/>
                      </a:r>
                      <a:endParaRPr sz="1800"/>
                    </a:p>
                  </a:txBody>
                  <a:tcPr marT="63500" marB="63500" marR="63500" marL="63500">
                    <a:lnT cap="flat" cmpd="sng" w="19050">
                      <a:solidFill>
                        <a:srgbClr val="000000"/>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en-US" sz="1800"/>
                        <a:t>-</a:t>
                      </a:r>
                      <a:r>
                        <a:rPr lang="en-US" sz="1100">
                          <a:solidFill>
                            <a:schemeClr val="dk1"/>
                          </a:solidFill>
                        </a:rPr>
                        <a:t>- </a:t>
                      </a:r>
                      <a:r>
                        <a:rPr b="1" lang="en-US" sz="1500">
                          <a:solidFill>
                            <a:schemeClr val="dk1"/>
                          </a:solidFill>
                          <a:latin typeface="Lato"/>
                          <a:ea typeface="Lato"/>
                          <a:cs typeface="Lato"/>
                          <a:sym typeface="Lato"/>
                        </a:rPr>
                        <a:t>Joining community events, signing up for professional network membership, attending religious conferences.</a:t>
                      </a:r>
                      <a:endParaRPr b="1" sz="15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Lato"/>
                          <a:ea typeface="Lato"/>
                          <a:cs typeface="Lato"/>
                          <a:sym typeface="Lato"/>
                        </a:rPr>
                        <a:t>-Email marketing</a:t>
                      </a:r>
                      <a:endParaRPr b="1" sz="15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Lato"/>
                          <a:ea typeface="Lato"/>
                          <a:cs typeface="Lato"/>
                          <a:sym typeface="Lato"/>
                        </a:rPr>
                        <a:t>- Google Ads</a:t>
                      </a:r>
                      <a:endParaRPr b="1" sz="15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Lato"/>
                          <a:ea typeface="Lato"/>
                          <a:cs typeface="Lato"/>
                          <a:sym typeface="Lato"/>
                        </a:rPr>
                        <a:t>-Facebook/Instagram Ads</a:t>
                      </a:r>
                      <a:endParaRPr b="1" sz="15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latin typeface="Lato"/>
                          <a:ea typeface="Lato"/>
                          <a:cs typeface="Lato"/>
                          <a:sym typeface="Lato"/>
                        </a:rPr>
                        <a:t>-Telemarketing</a:t>
                      </a:r>
                      <a:endParaRPr b="1" sz="1500">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b="1" lang="en-US">
                          <a:solidFill>
                            <a:schemeClr val="dk1"/>
                          </a:solidFill>
                          <a:latin typeface="Lato"/>
                          <a:ea typeface="Lato"/>
                          <a:cs typeface="Lato"/>
                          <a:sym typeface="Lato"/>
                        </a:rPr>
                        <a:t>Word of mouth: Events &amp; Networking  </a:t>
                      </a:r>
                      <a:endParaRPr b="1">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b="1" lang="en-US">
                          <a:solidFill>
                            <a:schemeClr val="dk1"/>
                          </a:solidFill>
                          <a:latin typeface="Lato"/>
                          <a:ea typeface="Lato"/>
                          <a:cs typeface="Lato"/>
                          <a:sym typeface="Lato"/>
                        </a:rPr>
                        <a:t>Online Search: Google Ads, Updated Website </a:t>
                      </a:r>
                      <a:endParaRPr b="1">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b="1" lang="en-US">
                          <a:solidFill>
                            <a:schemeClr val="dk1"/>
                          </a:solidFill>
                          <a:latin typeface="Lato"/>
                          <a:ea typeface="Lato"/>
                          <a:cs typeface="Lato"/>
                          <a:sym typeface="Lato"/>
                        </a:rPr>
                        <a:t>Social Media: Facebook &amp; Instagram Ads</a:t>
                      </a:r>
                      <a:endParaRPr b="1">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b="1" lang="en-US">
                          <a:solidFill>
                            <a:schemeClr val="dk1"/>
                          </a:solidFill>
                          <a:latin typeface="Lato"/>
                          <a:ea typeface="Lato"/>
                          <a:cs typeface="Lato"/>
                          <a:sym typeface="Lato"/>
                        </a:rPr>
                        <a:t>Home Improvement Websites: Home Advisor &amp; Thumbtack </a:t>
                      </a:r>
                      <a:endParaRPr b="1" sz="15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b="1" lang="en-US" sz="1700">
                          <a:solidFill>
                            <a:schemeClr val="dk1"/>
                          </a:solidFill>
                          <a:latin typeface="Lato"/>
                          <a:ea typeface="Lato"/>
                          <a:cs typeface="Lato"/>
                          <a:sym typeface="Lato"/>
                        </a:rPr>
                        <a:t>Online Search Engines</a:t>
                      </a:r>
                      <a:endParaRPr b="1" sz="17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Going to community centers/events/networking</a:t>
                      </a:r>
                      <a:endParaRPr b="1" sz="16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b="1" lang="en-US" sz="1700">
                          <a:solidFill>
                            <a:schemeClr val="dk1"/>
                          </a:solidFill>
                          <a:latin typeface="Lato"/>
                          <a:ea typeface="Lato"/>
                          <a:cs typeface="Lato"/>
                          <a:sym typeface="Lato"/>
                        </a:rPr>
                        <a:t>Social media</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b="1" lang="en-US" sz="1700">
                          <a:solidFill>
                            <a:schemeClr val="dk1"/>
                          </a:solidFill>
                          <a:latin typeface="Lato"/>
                          <a:ea typeface="Lato"/>
                          <a:cs typeface="Lato"/>
                          <a:sym typeface="Lato"/>
                        </a:rPr>
                        <a:t>Newsletter through email marketing/social media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b="1" lang="en-US" sz="1700">
                          <a:solidFill>
                            <a:schemeClr val="dk1"/>
                          </a:solidFill>
                          <a:latin typeface="Lato"/>
                          <a:ea typeface="Lato"/>
                          <a:cs typeface="Lato"/>
                          <a:sym typeface="Lato"/>
                        </a:rPr>
                        <a:t>Flyers/business cards</a:t>
                      </a:r>
                      <a:endParaRPr b="1" sz="17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p>
                  </a:txBody>
                  <a:tcPr marT="63500" marB="63500" marR="63500" marL="63500">
                    <a:lnT cap="flat" cmpd="sng" w="19050">
                      <a:solidFill>
                        <a:srgbClr val="000000"/>
                      </a:solidFill>
                      <a:prstDash val="solid"/>
                      <a:round/>
                      <a:headEnd len="sm" w="sm" type="none"/>
                      <a:tailEnd len="sm" w="sm" type="none"/>
                    </a:lnT>
                  </a:tcPr>
                </a:tc>
              </a:tr>
            </a:tbl>
          </a:graphicData>
        </a:graphic>
      </p:graphicFrame>
      <p:sp>
        <p:nvSpPr>
          <p:cNvPr id="420" name="Google Shape;420;p26"/>
          <p:cNvSpPr txBox="1"/>
          <p:nvPr/>
        </p:nvSpPr>
        <p:spPr>
          <a:xfrm>
            <a:off x="116650" y="9779100"/>
            <a:ext cx="10322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ALL GROUP MEMBERS</a:t>
            </a:r>
            <a:endParaRPr sz="2100">
              <a:solidFill>
                <a:schemeClr val="dk1"/>
              </a:solidFill>
              <a:latin typeface="Archivo Black"/>
              <a:ea typeface="Archivo Black"/>
              <a:cs typeface="Archivo Black"/>
              <a:sym typeface="Archivo Black"/>
            </a:endParaRPr>
          </a:p>
        </p:txBody>
      </p:sp>
      <p:cxnSp>
        <p:nvCxnSpPr>
          <p:cNvPr id="421" name="Google Shape;421;p26"/>
          <p:cNvCxnSpPr/>
          <p:nvPr/>
        </p:nvCxnSpPr>
        <p:spPr>
          <a:xfrm>
            <a:off x="2216025" y="1069125"/>
            <a:ext cx="2157600" cy="19500"/>
          </a:xfrm>
          <a:prstGeom prst="straightConnector1">
            <a:avLst/>
          </a:prstGeom>
          <a:noFill/>
          <a:ln cap="flat" cmpd="sng" w="9525">
            <a:solidFill>
              <a:schemeClr val="dk1"/>
            </a:solidFill>
            <a:prstDash val="solid"/>
            <a:round/>
            <a:headEnd len="med" w="med" type="none"/>
            <a:tailEnd len="med" w="med" type="none"/>
          </a:ln>
        </p:spPr>
      </p:cxnSp>
      <p:cxnSp>
        <p:nvCxnSpPr>
          <p:cNvPr id="422" name="Google Shape;422;p26"/>
          <p:cNvCxnSpPr/>
          <p:nvPr/>
        </p:nvCxnSpPr>
        <p:spPr>
          <a:xfrm>
            <a:off x="2216025" y="2643675"/>
            <a:ext cx="2196600" cy="39000"/>
          </a:xfrm>
          <a:prstGeom prst="straightConnector1">
            <a:avLst/>
          </a:prstGeom>
          <a:noFill/>
          <a:ln cap="flat" cmpd="sng" w="9525">
            <a:solidFill>
              <a:schemeClr val="dk1"/>
            </a:solidFill>
            <a:prstDash val="solid"/>
            <a:round/>
            <a:headEnd len="med" w="med" type="none"/>
            <a:tailEnd len="med" w="med" type="none"/>
          </a:ln>
        </p:spPr>
      </p:cxnSp>
      <p:cxnSp>
        <p:nvCxnSpPr>
          <p:cNvPr id="423" name="Google Shape;423;p26"/>
          <p:cNvCxnSpPr/>
          <p:nvPr/>
        </p:nvCxnSpPr>
        <p:spPr>
          <a:xfrm flipH="1" rot="10800000">
            <a:off x="2313225" y="5055525"/>
            <a:ext cx="6644100" cy="18000"/>
          </a:xfrm>
          <a:prstGeom prst="straightConnector1">
            <a:avLst/>
          </a:prstGeom>
          <a:noFill/>
          <a:ln cap="flat" cmpd="sng" w="9525">
            <a:solidFill>
              <a:schemeClr val="dk1"/>
            </a:solidFill>
            <a:prstDash val="solid"/>
            <a:round/>
            <a:headEnd len="med" w="med" type="none"/>
            <a:tailEnd len="med" w="med" type="none"/>
          </a:ln>
        </p:spPr>
      </p:cxnSp>
      <p:cxnSp>
        <p:nvCxnSpPr>
          <p:cNvPr id="424" name="Google Shape;424;p26"/>
          <p:cNvCxnSpPr/>
          <p:nvPr/>
        </p:nvCxnSpPr>
        <p:spPr>
          <a:xfrm>
            <a:off x="2274375" y="6453650"/>
            <a:ext cx="4723500" cy="0"/>
          </a:xfrm>
          <a:prstGeom prst="straightConnector1">
            <a:avLst/>
          </a:prstGeom>
          <a:noFill/>
          <a:ln cap="flat" cmpd="sng" w="9525">
            <a:solidFill>
              <a:schemeClr val="dk1"/>
            </a:solidFill>
            <a:prstDash val="solid"/>
            <a:round/>
            <a:headEnd len="med" w="med" type="none"/>
            <a:tailEnd len="med" w="med" type="none"/>
          </a:ln>
        </p:spPr>
      </p:cxnSp>
      <p:sp>
        <p:nvSpPr>
          <p:cNvPr id="425" name="Google Shape;425;p26"/>
          <p:cNvSpPr txBox="1"/>
          <p:nvPr/>
        </p:nvSpPr>
        <p:spPr>
          <a:xfrm>
            <a:off x="8789725" y="1111075"/>
            <a:ext cx="3314100" cy="28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7"/>
          <p:cNvSpPr txBox="1"/>
          <p:nvPr/>
        </p:nvSpPr>
        <p:spPr>
          <a:xfrm>
            <a:off x="93150" y="592425"/>
            <a:ext cx="181017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OUR BUDGET</a:t>
            </a:r>
            <a:endParaRPr/>
          </a:p>
        </p:txBody>
      </p:sp>
      <p:grpSp>
        <p:nvGrpSpPr>
          <p:cNvPr id="431" name="Google Shape;431;p27"/>
          <p:cNvGrpSpPr/>
          <p:nvPr/>
        </p:nvGrpSpPr>
        <p:grpSpPr>
          <a:xfrm>
            <a:off x="14" y="1866752"/>
            <a:ext cx="18287969" cy="7777912"/>
            <a:chOff x="0" y="-47625"/>
            <a:chExt cx="2490938" cy="1996589"/>
          </a:xfrm>
        </p:grpSpPr>
        <p:sp>
          <p:nvSpPr>
            <p:cNvPr id="432" name="Google Shape;432;p27"/>
            <p:cNvSpPr/>
            <p:nvPr/>
          </p:nvSpPr>
          <p:spPr>
            <a:xfrm>
              <a:off x="0" y="0"/>
              <a:ext cx="2490938" cy="1948964"/>
            </a:xfrm>
            <a:custGeom>
              <a:rect b="b" l="l" r="r" t="t"/>
              <a:pathLst>
                <a:path extrusionOk="0" h="1948964" w="2490938">
                  <a:moveTo>
                    <a:pt x="0" y="0"/>
                  </a:moveTo>
                  <a:lnTo>
                    <a:pt x="2490938" y="0"/>
                  </a:lnTo>
                  <a:lnTo>
                    <a:pt x="2490938" y="1948964"/>
                  </a:lnTo>
                  <a:lnTo>
                    <a:pt x="0" y="1948964"/>
                  </a:lnTo>
                  <a:close/>
                </a:path>
              </a:pathLst>
            </a:custGeom>
            <a:solidFill>
              <a:srgbClr val="FEFF05"/>
            </a:solidFill>
            <a:ln>
              <a:noFill/>
            </a:ln>
          </p:spPr>
        </p:sp>
        <p:sp>
          <p:nvSpPr>
            <p:cNvPr id="433" name="Google Shape;433;p27"/>
            <p:cNvSpPr txBox="1"/>
            <p:nvPr/>
          </p:nvSpPr>
          <p:spPr>
            <a:xfrm>
              <a:off x="0" y="-47625"/>
              <a:ext cx="2490900" cy="1996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27"/>
          <p:cNvSpPr txBox="1"/>
          <p:nvPr/>
        </p:nvSpPr>
        <p:spPr>
          <a:xfrm>
            <a:off x="13723750" y="0"/>
            <a:ext cx="7056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Payton</a:t>
            </a:r>
            <a:endParaRPr sz="2100">
              <a:solidFill>
                <a:schemeClr val="dk1"/>
              </a:solidFill>
              <a:latin typeface="Archivo Black"/>
              <a:ea typeface="Archivo Black"/>
              <a:cs typeface="Archivo Black"/>
              <a:sym typeface="Archivo Black"/>
            </a:endParaRPr>
          </a:p>
        </p:txBody>
      </p:sp>
      <p:graphicFrame>
        <p:nvGraphicFramePr>
          <p:cNvPr id="435" name="Google Shape;435;p27"/>
          <p:cNvGraphicFramePr/>
          <p:nvPr/>
        </p:nvGraphicFramePr>
        <p:xfrm>
          <a:off x="50" y="2082800"/>
          <a:ext cx="3000000" cy="3000000"/>
        </p:xfrm>
        <a:graphic>
          <a:graphicData uri="http://schemas.openxmlformats.org/drawingml/2006/table">
            <a:tbl>
              <a:tblPr>
                <a:noFill/>
                <a:tableStyleId>{EBCF0B09-D2CF-41D7-92A8-E4AEA4C7DD4B}</a:tableStyleId>
              </a:tblPr>
              <a:tblGrid>
                <a:gridCol w="4572000"/>
                <a:gridCol w="4572000"/>
                <a:gridCol w="4572000"/>
                <a:gridCol w="4572000"/>
              </a:tblGrid>
              <a:tr h="278325">
                <a:tc>
                  <a:txBody>
                    <a:bodyPr/>
                    <a:lstStyle/>
                    <a:p>
                      <a:pPr indent="0" lvl="0" marL="0" rtl="0" algn="l">
                        <a:spcBef>
                          <a:spcPts val="0"/>
                        </a:spcBef>
                        <a:spcAft>
                          <a:spcPts val="0"/>
                        </a:spcAft>
                        <a:buNone/>
                      </a:pPr>
                      <a:r>
                        <a:rPr b="1" lang="en-US" sz="1100">
                          <a:solidFill>
                            <a:schemeClr val="dk1"/>
                          </a:solidFill>
                        </a:rPr>
                        <a:t>Recommendation</a:t>
                      </a:r>
                      <a:r>
                        <a:rPr lang="en-US" sz="1100">
                          <a:solidFill>
                            <a:schemeClr val="dk1"/>
                          </a:solidFill>
                        </a:rPr>
                        <a:t> </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 amount </a:t>
                      </a:r>
                      <a:endParaRPr b="1"/>
                    </a:p>
                  </a:txBody>
                  <a:tcPr marT="91425" marB="91425" marR="91425" marL="91425"/>
                </a:tc>
                <a:tc>
                  <a:txBody>
                    <a:bodyPr/>
                    <a:lstStyle/>
                    <a:p>
                      <a:pPr indent="0" lvl="0" marL="0" rtl="0" algn="l">
                        <a:spcBef>
                          <a:spcPts val="0"/>
                        </a:spcBef>
                        <a:spcAft>
                          <a:spcPts val="0"/>
                        </a:spcAft>
                        <a:buNone/>
                      </a:pPr>
                      <a:r>
                        <a:rPr b="1" lang="en-US" sz="1100">
                          <a:solidFill>
                            <a:schemeClr val="dk1"/>
                          </a:solidFill>
                        </a:rPr>
                        <a:t>Details/Description</a:t>
                      </a:r>
                      <a:endParaRPr b="1"/>
                    </a:p>
                  </a:txBody>
                  <a:tcPr marT="91425" marB="91425" marR="91425" marL="91425">
                    <a:lnB cap="flat" cmpd="sng" w="9525">
                      <a:solidFill>
                        <a:srgbClr val="5E696C"/>
                      </a:solidFill>
                      <a:prstDash val="solid"/>
                      <a:round/>
                      <a:headEnd len="sm" w="sm" type="none"/>
                      <a:tailEnd len="sm" w="sm" type="none"/>
                    </a:lnB>
                  </a:tcPr>
                </a:tc>
                <a:tc>
                  <a:txBody>
                    <a:bodyPr/>
                    <a:lstStyle/>
                    <a:p>
                      <a:pPr indent="0" lvl="0" marL="0" rtl="0" algn="l">
                        <a:spcBef>
                          <a:spcPts val="0"/>
                        </a:spcBef>
                        <a:spcAft>
                          <a:spcPts val="0"/>
                        </a:spcAft>
                        <a:buNone/>
                      </a:pPr>
                      <a:r>
                        <a:rPr b="1" lang="en-US" sz="1100">
                          <a:solidFill>
                            <a:schemeClr val="dk1"/>
                          </a:solidFill>
                        </a:rPr>
                        <a:t>Sources</a:t>
                      </a:r>
                      <a:endParaRPr b="1"/>
                    </a:p>
                  </a:txBody>
                  <a:tcPr marT="91425" marB="91425" marR="91425" marL="91425"/>
                </a:tc>
              </a:tr>
              <a:tr h="2178525">
                <a:tc>
                  <a:txBody>
                    <a:bodyPr/>
                    <a:lstStyle/>
                    <a:p>
                      <a:pPr indent="0" lvl="0" marL="0" rtl="0" algn="l">
                        <a:spcBef>
                          <a:spcPts val="0"/>
                        </a:spcBef>
                        <a:spcAft>
                          <a:spcPts val="0"/>
                        </a:spcAft>
                        <a:buNone/>
                      </a:pPr>
                      <a:r>
                        <a:rPr lang="en-US" sz="1100">
                          <a:solidFill>
                            <a:schemeClr val="dk1"/>
                          </a:solidFill>
                        </a:rPr>
                        <a:t>Join Construction Association</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Cost for ACCNJ Membership: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Annual Dues: $1050</a:t>
                      </a:r>
                      <a:endParaRPr sz="1100">
                        <a:solidFill>
                          <a:schemeClr val="dk1"/>
                        </a:solidFill>
                      </a:endParaRPr>
                    </a:p>
                    <a:p>
                      <a:pPr indent="0" lvl="0" marL="0" rtl="0" algn="l">
                        <a:spcBef>
                          <a:spcPts val="0"/>
                        </a:spcBef>
                        <a:spcAft>
                          <a:spcPts val="0"/>
                        </a:spcAft>
                        <a:buNone/>
                      </a:pPr>
                      <a:r>
                        <a:rPr lang="en-US" sz="1100">
                          <a:solidFill>
                            <a:schemeClr val="dk1"/>
                          </a:solidFill>
                        </a:rPr>
                        <a:t>AGC/A Annual Charter fee: $50</a:t>
                      </a:r>
                      <a:endParaRPr sz="1100">
                        <a:solidFill>
                          <a:schemeClr val="dk1"/>
                        </a:solidFill>
                      </a:endParaRPr>
                    </a:p>
                    <a:p>
                      <a:pPr indent="0" lvl="0" marL="0" rtl="0" algn="l">
                        <a:spcBef>
                          <a:spcPts val="0"/>
                        </a:spcBef>
                        <a:spcAft>
                          <a:spcPts val="0"/>
                        </a:spcAft>
                        <a:buNone/>
                      </a:pPr>
                      <a:r>
                        <a:rPr lang="en-US" sz="1100">
                          <a:solidFill>
                            <a:schemeClr val="dk1"/>
                          </a:solidFill>
                        </a:rPr>
                        <a:t>Associated General Contractors of America Charter Fee Assessment: $50</a:t>
                      </a:r>
                      <a:endParaRPr sz="1100">
                        <a:solidFill>
                          <a:schemeClr val="dk1"/>
                        </a:solidFill>
                      </a:endParaRPr>
                    </a:p>
                    <a:p>
                      <a:pPr indent="0" lvl="0" marL="0" rtl="0" algn="l">
                        <a:spcBef>
                          <a:spcPts val="0"/>
                        </a:spcBef>
                        <a:spcAft>
                          <a:spcPts val="0"/>
                        </a:spcAft>
                        <a:buNone/>
                      </a:pPr>
                      <a:r>
                        <a:rPr lang="en-US" sz="1100">
                          <a:solidFill>
                            <a:schemeClr val="dk1"/>
                          </a:solidFill>
                        </a:rPr>
                        <a:t>Total: $1133 annually</a:t>
                      </a:r>
                      <a:endParaRPr sz="1100">
                        <a:solidFill>
                          <a:schemeClr val="dk1"/>
                        </a:solidFill>
                      </a:endParaRPr>
                    </a:p>
                    <a:p>
                      <a:pPr indent="0" lvl="0" marL="0" rtl="0" algn="l">
                        <a:spcBef>
                          <a:spcPts val="0"/>
                        </a:spcBef>
                        <a:spcAft>
                          <a:spcPts val="0"/>
                        </a:spcAft>
                        <a:buNone/>
                      </a:pPr>
                      <a:r>
                        <a:rPr lang="en-US" sz="1100">
                          <a:solidFill>
                            <a:schemeClr val="dk1"/>
                          </a:solidFill>
                        </a:rPr>
                        <a:t>( a calculated discount of $17)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US" sz="1000">
                          <a:solidFill>
                            <a:schemeClr val="dk1"/>
                          </a:solidFill>
                        </a:rPr>
                        <a:t>Specialty Contractor</a:t>
                      </a:r>
                      <a:r>
                        <a:rPr lang="en-US" sz="1100">
                          <a:solidFill>
                            <a:schemeClr val="dk1"/>
                          </a:solidFill>
                        </a:rPr>
                        <a:t>: Recognized in a single specialty field as a subcontractor in the construction industry or requiring no collective bargaining services as a specialty subcontractor.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See website for more information. </a:t>
                      </a:r>
                      <a:endParaRPr sz="1100">
                        <a:solidFill>
                          <a:schemeClr val="dk1"/>
                        </a:solidFill>
                      </a:endParaRPr>
                    </a:p>
                    <a:p>
                      <a:pPr indent="0" lvl="0" marL="0" rtl="0" algn="l">
                        <a:spcBef>
                          <a:spcPts val="0"/>
                        </a:spcBef>
                        <a:spcAft>
                          <a:spcPts val="0"/>
                        </a:spcAft>
                        <a:buNone/>
                      </a:pPr>
                      <a:r>
                        <a:t/>
                      </a:r>
                      <a:endParaRPr/>
                    </a:p>
                  </a:txBody>
                  <a:tcPr marT="91425" marB="91425" marR="91425" marL="91425">
                    <a:lnR cap="flat" cmpd="sng" w="9525">
                      <a:solidFill>
                        <a:srgbClr val="5E696C"/>
                      </a:solidFill>
                      <a:prstDash val="solid"/>
                      <a:round/>
                      <a:headEnd len="sm" w="sm" type="none"/>
                      <a:tailEnd len="sm" w="sm" type="none"/>
                    </a:lnR>
                  </a:tcPr>
                </a:tc>
                <a:tc>
                  <a:txBody>
                    <a:bodyPr/>
                    <a:lstStyle/>
                    <a:p>
                      <a:pPr indent="0" lvl="0" marL="0" rtl="0" algn="l">
                        <a:spcBef>
                          <a:spcPts val="0"/>
                        </a:spcBef>
                        <a:spcAft>
                          <a:spcPts val="0"/>
                        </a:spcAft>
                        <a:buNone/>
                      </a:pPr>
                      <a:r>
                        <a:rPr lang="en-US" sz="1100">
                          <a:solidFill>
                            <a:schemeClr val="dk1"/>
                          </a:solidFill>
                        </a:rPr>
                        <a:t>(B2B) Bara would join a professional construction association and have the ability to network with other contractors and real estate affiliated professionals. Bara will have the ability to exchange ideas or collaborate on constructional and contractual projects with one another. “</a:t>
                      </a:r>
                      <a:r>
                        <a:rPr i="1" lang="en-US" sz="1100">
                          <a:solidFill>
                            <a:schemeClr val="dk1"/>
                          </a:solidFill>
                        </a:rPr>
                        <a:t>Construction associations grant you access to various exclusive benefits, including discounts on products and services ranging from construction materials to office equipment.</a:t>
                      </a:r>
                      <a:r>
                        <a:rPr lang="en-US" sz="1100">
                          <a:solidFill>
                            <a:schemeClr val="dk1"/>
                          </a:solidFill>
                        </a:rPr>
                        <a:t>” (toolbox)</a:t>
                      </a:r>
                      <a:endParaRPr/>
                    </a:p>
                  </a:txBody>
                  <a:tcPr marT="91425" marB="91425" marR="91425" marL="91425">
                    <a:lnL cap="flat" cmpd="sng" w="9525">
                      <a:solidFill>
                        <a:srgbClr val="5E696C"/>
                      </a:solidFill>
                      <a:prstDash val="solid"/>
                      <a:round/>
                      <a:headEnd len="sm" w="sm" type="none"/>
                      <a:tailEnd len="sm" w="sm" type="none"/>
                    </a:lnL>
                    <a:lnR cap="flat" cmpd="sng" w="9525">
                      <a:solidFill>
                        <a:srgbClr val="5E696C"/>
                      </a:solidFill>
                      <a:prstDash val="solid"/>
                      <a:round/>
                      <a:headEnd len="sm" w="sm" type="none"/>
                      <a:tailEnd len="sm" w="sm" type="none"/>
                    </a:lnR>
                    <a:lnT cap="flat" cmpd="sng" w="9525">
                      <a:solidFill>
                        <a:srgbClr val="5E696C"/>
                      </a:solidFill>
                      <a:prstDash val="solid"/>
                      <a:round/>
                      <a:headEnd len="sm" w="sm" type="none"/>
                      <a:tailEnd len="sm" w="sm" type="none"/>
                    </a:lnT>
                    <a:lnB cap="flat" cmpd="sng" w="9525">
                      <a:solidFill>
                        <a:srgbClr val="5E696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u="sng">
                          <a:solidFill>
                            <a:srgbClr val="1155CC"/>
                          </a:solidFill>
                          <a:hlinkClick r:id="rId3">
                            <a:extLst>
                              <a:ext uri="{A12FA001-AC4F-418D-AE19-62706E023703}">
                                <ahyp:hlinkClr val="tx"/>
                              </a:ext>
                            </a:extLst>
                          </a:hlinkClick>
                        </a:rPr>
                        <a:t>15 Construction Professional Associations and Organizations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u="sng">
                          <a:solidFill>
                            <a:srgbClr val="1155CC"/>
                          </a:solidFill>
                          <a:hlinkClick r:id="rId4">
                            <a:extLst>
                              <a:ext uri="{A12FA001-AC4F-418D-AE19-62706E023703}">
                                <ahyp:hlinkClr val="tx"/>
                              </a:ext>
                            </a:extLst>
                          </a:hlinkClick>
                        </a:rPr>
                        <a:t>Membership Options | Suburban Essex Chamber of Commerce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u="sng">
                          <a:solidFill>
                            <a:srgbClr val="1155CC"/>
                          </a:solidFill>
                          <a:hlinkClick r:id="rId5">
                            <a:extLst>
                              <a:ext uri="{A12FA001-AC4F-418D-AE19-62706E023703}">
                                <ahyp:hlinkClr val="tx"/>
                              </a:ext>
                            </a:extLst>
                          </a:hlinkClick>
                        </a:rPr>
                        <a:t>Associated Construction Contractors of New Jersey</a:t>
                      </a:r>
                      <a:endParaRPr/>
                    </a:p>
                  </a:txBody>
                  <a:tcPr marT="91425" marB="91425" marR="91425" marL="91425">
                    <a:lnL cap="flat" cmpd="sng" w="9525">
                      <a:solidFill>
                        <a:srgbClr val="5E696C"/>
                      </a:solidFill>
                      <a:prstDash val="solid"/>
                      <a:round/>
                      <a:headEnd len="sm" w="sm" type="none"/>
                      <a:tailEnd len="sm" w="sm" type="none"/>
                    </a:lnL>
                  </a:tcPr>
                </a:tc>
              </a:tr>
              <a:tr h="963975">
                <a:tc>
                  <a:txBody>
                    <a:bodyPr/>
                    <a:lstStyle/>
                    <a:p>
                      <a:pPr indent="0" lvl="0" marL="0" rtl="0" algn="l">
                        <a:spcBef>
                          <a:spcPts val="0"/>
                        </a:spcBef>
                        <a:spcAft>
                          <a:spcPts val="0"/>
                        </a:spcAft>
                        <a:buNone/>
                      </a:pPr>
                      <a:r>
                        <a:rPr lang="en-US" sz="1100">
                          <a:solidFill>
                            <a:schemeClr val="dk1"/>
                          </a:solidFill>
                        </a:rPr>
                        <a:t>Attend Community events</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Fiverr designer- $200</a:t>
                      </a:r>
                      <a:endParaRPr sz="1100">
                        <a:solidFill>
                          <a:schemeClr val="dk1"/>
                        </a:solidFill>
                      </a:endParaRPr>
                    </a:p>
                    <a:p>
                      <a:pPr indent="0" lvl="0" marL="0" rtl="0" algn="l">
                        <a:spcBef>
                          <a:spcPts val="0"/>
                        </a:spcBef>
                        <a:spcAft>
                          <a:spcPts val="0"/>
                        </a:spcAft>
                        <a:buNone/>
                      </a:pPr>
                      <a:r>
                        <a:rPr lang="en-US" sz="1100">
                          <a:solidFill>
                            <a:schemeClr val="dk1"/>
                          </a:solidFill>
                        </a:rPr>
                        <a:t>Canva Design- free to use without premium </a:t>
                      </a:r>
                      <a:endParaRPr sz="1100">
                        <a:solidFill>
                          <a:schemeClr val="dk1"/>
                        </a:solidFill>
                      </a:endParaRPr>
                    </a:p>
                    <a:p>
                      <a:pPr indent="0" lvl="0" marL="0" rtl="0" algn="l">
                        <a:spcBef>
                          <a:spcPts val="0"/>
                        </a:spcBef>
                        <a:spcAft>
                          <a:spcPts val="0"/>
                        </a:spcAft>
                        <a:buNone/>
                      </a:pPr>
                      <a:r>
                        <a:rPr lang="en-US" sz="1100">
                          <a:solidFill>
                            <a:schemeClr val="dk1"/>
                          </a:solidFill>
                        </a:rPr>
                        <a:t>Pins, Business cards, table runner -up to $200 </a:t>
                      </a:r>
                      <a:endParaRPr sz="1100">
                        <a:solidFill>
                          <a:schemeClr val="dk1"/>
                        </a:solidFill>
                      </a:endParaRPr>
                    </a:p>
                    <a:p>
                      <a:pPr indent="0" lvl="0" marL="0" rtl="0" algn="l">
                        <a:spcBef>
                          <a:spcPts val="0"/>
                        </a:spcBef>
                        <a:spcAft>
                          <a:spcPts val="0"/>
                        </a:spcAft>
                        <a:buNone/>
                      </a:pPr>
                      <a:r>
                        <a:rPr lang="en-US" sz="1100">
                          <a:solidFill>
                            <a:schemeClr val="dk1"/>
                          </a:solidFill>
                        </a:rPr>
                        <a:t>Flyers-free to print with regular paper and printer</a:t>
                      </a:r>
                      <a:endParaRPr sz="1100">
                        <a:solidFill>
                          <a:schemeClr val="dk1"/>
                        </a:solidFill>
                      </a:endParaRPr>
                    </a:p>
                    <a:p>
                      <a:pPr indent="0" lvl="0" marL="0" rtl="0" algn="l">
                        <a:spcBef>
                          <a:spcPts val="0"/>
                        </a:spcBef>
                        <a:spcAft>
                          <a:spcPts val="0"/>
                        </a:spcAft>
                        <a:buNone/>
                      </a:pPr>
                      <a:r>
                        <a:rPr lang="en-US" sz="1100">
                          <a:solidFill>
                            <a:schemeClr val="dk1"/>
                          </a:solidFill>
                        </a:rPr>
                        <a:t>Buying a spot for booth- dependent on space/venue size</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A fiverr designer can design professional flyers and business cards. </a:t>
                      </a:r>
                      <a:endParaRPr sz="1100">
                        <a:solidFill>
                          <a:schemeClr val="dk1"/>
                        </a:solidFill>
                      </a:endParaRPr>
                    </a:p>
                    <a:p>
                      <a:pPr indent="0" lvl="0" marL="0" rtl="0" algn="l">
                        <a:spcBef>
                          <a:spcPts val="0"/>
                        </a:spcBef>
                        <a:spcAft>
                          <a:spcPts val="0"/>
                        </a:spcAft>
                        <a:buNone/>
                      </a:pPr>
                      <a:r>
                        <a:rPr lang="en-US" sz="1100">
                          <a:solidFill>
                            <a:schemeClr val="dk1"/>
                          </a:solidFill>
                        </a:rPr>
                        <a:t>Utilize Vistaprint to manufacture pins, business cards, and  table runners. </a:t>
                      </a:r>
                      <a:endParaRPr/>
                    </a:p>
                  </a:txBody>
                  <a:tcPr marT="91425" marB="91425" marR="91425" marL="91425">
                    <a:lnT cap="flat" cmpd="sng" w="9525">
                      <a:solidFill>
                        <a:srgbClr val="5E696C"/>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en-US" sz="1100" u="sng">
                          <a:solidFill>
                            <a:srgbClr val="1155CC"/>
                          </a:solidFill>
                          <a:hlinkClick r:id="rId6">
                            <a:extLst>
                              <a:ext uri="{A12FA001-AC4F-418D-AE19-62706E023703}">
                                <ahyp:hlinkClr val="tx"/>
                              </a:ext>
                            </a:extLst>
                          </a:hlinkClick>
                        </a:rPr>
                        <a:t>Essex County NJ Events Calendar - More Jersey</a:t>
                      </a:r>
                      <a:endParaRPr sz="1100">
                        <a:solidFill>
                          <a:schemeClr val="dk1"/>
                        </a:solidFill>
                      </a:endParaRPr>
                    </a:p>
                    <a:p>
                      <a:pPr indent="0" lvl="0" marL="0" rtl="0" algn="l">
                        <a:spcBef>
                          <a:spcPts val="0"/>
                        </a:spcBef>
                        <a:spcAft>
                          <a:spcPts val="0"/>
                        </a:spcAft>
                        <a:buNone/>
                      </a:pPr>
                      <a:r>
                        <a:rPr lang="en-US" sz="1100">
                          <a:solidFill>
                            <a:schemeClr val="dk1"/>
                          </a:solidFill>
                        </a:rPr>
                        <a:t>Fiverr- </a:t>
                      </a:r>
                      <a:r>
                        <a:rPr lang="en-US" sz="1100" u="sng">
                          <a:solidFill>
                            <a:srgbClr val="1155CC"/>
                          </a:solidFill>
                          <a:hlinkClick r:id="rId7">
                            <a:extLst>
                              <a:ext uri="{A12FA001-AC4F-418D-AE19-62706E023703}">
                                <ahyp:hlinkClr val="tx"/>
                              </a:ext>
                            </a:extLst>
                          </a:hlinkClick>
                        </a:rPr>
                        <a:t>https://www.fiverr.com/</a:t>
                      </a:r>
                      <a:endParaRPr sz="1100">
                        <a:solidFill>
                          <a:schemeClr val="dk1"/>
                        </a:solidFill>
                      </a:endParaRPr>
                    </a:p>
                    <a:p>
                      <a:pPr indent="0" lvl="0" marL="0" rtl="0" algn="l">
                        <a:spcBef>
                          <a:spcPts val="0"/>
                        </a:spcBef>
                        <a:spcAft>
                          <a:spcPts val="0"/>
                        </a:spcAft>
                        <a:buNone/>
                      </a:pPr>
                      <a:r>
                        <a:rPr lang="en-US" sz="1100">
                          <a:solidFill>
                            <a:schemeClr val="dk1"/>
                          </a:solidFill>
                        </a:rPr>
                        <a:t>Canva-</a:t>
                      </a:r>
                      <a:endParaRPr sz="1100">
                        <a:solidFill>
                          <a:schemeClr val="dk1"/>
                        </a:solidFill>
                      </a:endParaRPr>
                    </a:p>
                    <a:p>
                      <a:pPr indent="0" lvl="0" marL="0" rtl="0" algn="l">
                        <a:spcBef>
                          <a:spcPts val="0"/>
                        </a:spcBef>
                        <a:spcAft>
                          <a:spcPts val="0"/>
                        </a:spcAft>
                        <a:buNone/>
                      </a:pPr>
                      <a:r>
                        <a:rPr lang="en-US" sz="1100" u="sng">
                          <a:solidFill>
                            <a:srgbClr val="1155CC"/>
                          </a:solidFill>
                          <a:hlinkClick r:id="rId8">
                            <a:extLst>
                              <a:ext uri="{A12FA001-AC4F-418D-AE19-62706E023703}">
                                <ahyp:hlinkClr val="tx"/>
                              </a:ext>
                            </a:extLst>
                          </a:hlinkClick>
                        </a:rPr>
                        <a:t>https://www.canva.com/</a:t>
                      </a:r>
                      <a:endParaRPr sz="1100">
                        <a:solidFill>
                          <a:schemeClr val="dk1"/>
                        </a:solidFill>
                      </a:endParaRPr>
                    </a:p>
                    <a:p>
                      <a:pPr indent="0" lvl="0" marL="0" rtl="0" algn="l">
                        <a:spcBef>
                          <a:spcPts val="0"/>
                        </a:spcBef>
                        <a:spcAft>
                          <a:spcPts val="0"/>
                        </a:spcAft>
                        <a:buNone/>
                      </a:pPr>
                      <a:r>
                        <a:rPr lang="en-US" sz="1100">
                          <a:solidFill>
                            <a:schemeClr val="dk1"/>
                          </a:solidFill>
                        </a:rPr>
                        <a:t>Vistaprint for table runners, pins, and business cards-</a:t>
                      </a:r>
                      <a:endParaRPr sz="1100">
                        <a:solidFill>
                          <a:schemeClr val="dk1"/>
                        </a:solidFill>
                      </a:endParaRPr>
                    </a:p>
                    <a:p>
                      <a:pPr indent="0" lvl="0" marL="0" rtl="0" algn="l">
                        <a:spcBef>
                          <a:spcPts val="0"/>
                        </a:spcBef>
                        <a:spcAft>
                          <a:spcPts val="0"/>
                        </a:spcAft>
                        <a:buNone/>
                      </a:pPr>
                      <a:r>
                        <a:rPr lang="en-US" sz="1100" u="sng">
                          <a:solidFill>
                            <a:srgbClr val="1155CC"/>
                          </a:solidFill>
                          <a:hlinkClick r:id="rId9">
                            <a:extLst>
                              <a:ext uri="{A12FA001-AC4F-418D-AE19-62706E023703}">
                                <ahyp:hlinkClr val="tx"/>
                              </a:ext>
                            </a:extLst>
                          </a:hlinkClick>
                        </a:rPr>
                        <a:t>Vistaprint </a:t>
                      </a:r>
                      <a:endParaRPr/>
                    </a:p>
                  </a:txBody>
                  <a:tcPr marT="91425" marB="91425" marR="91425" marL="91425"/>
                </a:tc>
              </a:tr>
              <a:tr h="3254425">
                <a:tc>
                  <a:txBody>
                    <a:bodyPr/>
                    <a:lstStyle/>
                    <a:p>
                      <a:pPr indent="0" lvl="0" marL="0" rtl="0" algn="l">
                        <a:spcBef>
                          <a:spcPts val="0"/>
                        </a:spcBef>
                        <a:spcAft>
                          <a:spcPts val="0"/>
                        </a:spcAft>
                        <a:buNone/>
                      </a:pPr>
                      <a:r>
                        <a:rPr lang="en-US" sz="1100">
                          <a:solidFill>
                            <a:schemeClr val="dk1"/>
                          </a:solidFill>
                        </a:rPr>
                        <a:t>Attend Religious conferences</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One Day Vendor: $700</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1100"/>
                        <a:t>Advertising and vending at religious conferences to network with other business owners of all industries and gain clientele from the attendees.</a:t>
                      </a:r>
                      <a:endParaRPr sz="1100"/>
                    </a:p>
                    <a:p>
                      <a:pPr indent="0" lvl="0" marL="0" rtl="0" algn="l">
                        <a:spcBef>
                          <a:spcPts val="0"/>
                        </a:spcBef>
                        <a:spcAft>
                          <a:spcPts val="0"/>
                        </a:spcAft>
                        <a:buNone/>
                      </a:pPr>
                      <a:r>
                        <a:rPr lang="en-US" sz="1100"/>
                        <a:t>“...you’ll have the opportunity to showcase your business, products, or services to an estimated 1500 ready-to-buy conference attendees. Our diverse audience spans a wide age range from 20 to 80 years old, with an estimated distribution of 60% men and 40% women</a:t>
                      </a:r>
                      <a:r>
                        <a:rPr lang="en-US" sz="1450"/>
                        <a:t>.</a:t>
                      </a:r>
                      <a:r>
                        <a:rPr b="1" lang="en-US" sz="1450"/>
                        <a:t> </a:t>
                      </a:r>
                      <a:r>
                        <a:rPr lang="en-US" sz="1100"/>
                        <a:t>(Vendor)</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en-US" sz="1100"/>
                        <a:t>One day vendors include</a:t>
                      </a:r>
                      <a:r>
                        <a:rPr lang="en-US" sz="1100"/>
                        <a:t>: </a:t>
                      </a:r>
                      <a:endParaRPr sz="1100"/>
                    </a:p>
                    <a:p>
                      <a:pPr indent="0" lvl="0" marL="0" rtl="0" algn="l">
                        <a:spcBef>
                          <a:spcPts val="0"/>
                        </a:spcBef>
                        <a:spcAft>
                          <a:spcPts val="0"/>
                        </a:spcAft>
                        <a:buNone/>
                      </a:pPr>
                      <a:r>
                        <a:rPr lang="en-US" sz="1100"/>
                        <a:t>(1) 6ft. table</a:t>
                      </a:r>
                      <a:endParaRPr sz="1100"/>
                    </a:p>
                    <a:p>
                      <a:pPr indent="0" lvl="0" marL="0" rtl="0" algn="l">
                        <a:spcBef>
                          <a:spcPts val="0"/>
                        </a:spcBef>
                        <a:spcAft>
                          <a:spcPts val="0"/>
                        </a:spcAft>
                        <a:buNone/>
                      </a:pPr>
                      <a:r>
                        <a:rPr lang="en-US" sz="1100"/>
                        <a:t>(2) Chairs,</a:t>
                      </a:r>
                      <a:endParaRPr sz="1100"/>
                    </a:p>
                    <a:p>
                      <a:pPr indent="0" lvl="0" marL="0" rtl="0" algn="l">
                        <a:spcBef>
                          <a:spcPts val="0"/>
                        </a:spcBef>
                        <a:spcAft>
                          <a:spcPts val="0"/>
                        </a:spcAft>
                        <a:buNone/>
                      </a:pPr>
                      <a:r>
                        <a:rPr lang="en-US" sz="1100"/>
                        <a:t>-WiFi Access</a:t>
                      </a:r>
                      <a:endParaRPr sz="1100"/>
                    </a:p>
                    <a:p>
                      <a:pPr indent="0" lvl="0" marL="0" rtl="0" algn="l">
                        <a:spcBef>
                          <a:spcPts val="0"/>
                        </a:spcBef>
                        <a:spcAft>
                          <a:spcPts val="0"/>
                        </a:spcAft>
                        <a:buNone/>
                      </a:pPr>
                      <a:r>
                        <a:rPr lang="en-US" sz="1100"/>
                        <a:t>-Logo and link to your website placed on the preferred vendor page.</a:t>
                      </a:r>
                      <a:endParaRPr sz="1100"/>
                    </a:p>
                    <a:p>
                      <a:pPr indent="0" lvl="0" marL="0" rtl="0" algn="l">
                        <a:spcBef>
                          <a:spcPts val="0"/>
                        </a:spcBef>
                        <a:spcAft>
                          <a:spcPts val="0"/>
                        </a:spcAft>
                        <a:buNone/>
                      </a:pPr>
                      <a:r>
                        <a:rPr lang="en-US" sz="1100"/>
                        <a:t>-Access to Vendor Portal</a:t>
                      </a:r>
                      <a:endParaRPr sz="1100"/>
                    </a:p>
                    <a:p>
                      <a:pPr indent="0" lvl="0" marL="0" rtl="0" algn="l">
                        <a:spcBef>
                          <a:spcPts val="0"/>
                        </a:spcBef>
                        <a:spcAft>
                          <a:spcPts val="0"/>
                        </a:spcAft>
                        <a:buNone/>
                      </a:pPr>
                      <a:r>
                        <a:rPr lang="en-US" sz="1100"/>
                        <a:t>-Lunch Provided</a:t>
                      </a:r>
                      <a:endParaRPr sz="1100"/>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1100" u="sng">
                          <a:solidFill>
                            <a:srgbClr val="1155CC"/>
                          </a:solidFill>
                          <a:hlinkClick r:id="rId10">
                            <a:extLst>
                              <a:ext uri="{A12FA001-AC4F-418D-AE19-62706E023703}">
                                <ahyp:hlinkClr val="tx"/>
                              </a:ext>
                            </a:extLst>
                          </a:hlinkClick>
                        </a:rPr>
                        <a:t>Vendors | IC3</a:t>
                      </a:r>
                      <a:endParaRPr/>
                    </a:p>
                  </a:txBody>
                  <a:tcPr marT="91425" marB="91425" marR="91425" marL="91425"/>
                </a:tc>
              </a:tr>
              <a:tr h="2864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r h="31465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64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64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64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64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465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pSp>
        <p:nvGrpSpPr>
          <p:cNvPr id="440" name="Google Shape;440;p28"/>
          <p:cNvGrpSpPr/>
          <p:nvPr/>
        </p:nvGrpSpPr>
        <p:grpSpPr>
          <a:xfrm>
            <a:off x="14" y="1866752"/>
            <a:ext cx="18287969" cy="7777912"/>
            <a:chOff x="0" y="-47625"/>
            <a:chExt cx="2490938" cy="1996589"/>
          </a:xfrm>
        </p:grpSpPr>
        <p:sp>
          <p:nvSpPr>
            <p:cNvPr id="441" name="Google Shape;441;p28"/>
            <p:cNvSpPr/>
            <p:nvPr/>
          </p:nvSpPr>
          <p:spPr>
            <a:xfrm>
              <a:off x="0" y="0"/>
              <a:ext cx="2490938" cy="1948964"/>
            </a:xfrm>
            <a:custGeom>
              <a:rect b="b" l="l" r="r" t="t"/>
              <a:pathLst>
                <a:path extrusionOk="0" h="1948964" w="2490938">
                  <a:moveTo>
                    <a:pt x="0" y="0"/>
                  </a:moveTo>
                  <a:lnTo>
                    <a:pt x="2490938" y="0"/>
                  </a:lnTo>
                  <a:lnTo>
                    <a:pt x="2490938" y="1948964"/>
                  </a:lnTo>
                  <a:lnTo>
                    <a:pt x="0" y="1948964"/>
                  </a:lnTo>
                  <a:close/>
                </a:path>
              </a:pathLst>
            </a:custGeom>
            <a:solidFill>
              <a:srgbClr val="FEFF05"/>
            </a:solidFill>
            <a:ln>
              <a:noFill/>
            </a:ln>
          </p:spPr>
        </p:sp>
        <p:sp>
          <p:nvSpPr>
            <p:cNvPr id="442" name="Google Shape;442;p28"/>
            <p:cNvSpPr txBox="1"/>
            <p:nvPr/>
          </p:nvSpPr>
          <p:spPr>
            <a:xfrm>
              <a:off x="0" y="-47625"/>
              <a:ext cx="2490938" cy="199658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28"/>
          <p:cNvSpPr txBox="1"/>
          <p:nvPr/>
        </p:nvSpPr>
        <p:spPr>
          <a:xfrm>
            <a:off x="186375" y="592425"/>
            <a:ext cx="181017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OUR BUDGET cont.</a:t>
            </a:r>
            <a:endParaRPr/>
          </a:p>
        </p:txBody>
      </p:sp>
      <p:sp>
        <p:nvSpPr>
          <p:cNvPr id="444" name="Google Shape;444;p28"/>
          <p:cNvSpPr txBox="1"/>
          <p:nvPr/>
        </p:nvSpPr>
        <p:spPr>
          <a:xfrm>
            <a:off x="13723750" y="0"/>
            <a:ext cx="7056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Payton</a:t>
            </a:r>
            <a:endParaRPr sz="2100">
              <a:solidFill>
                <a:schemeClr val="dk1"/>
              </a:solidFill>
              <a:latin typeface="Archivo Black"/>
              <a:ea typeface="Archivo Black"/>
              <a:cs typeface="Archivo Black"/>
              <a:sym typeface="Archivo Black"/>
            </a:endParaRPr>
          </a:p>
        </p:txBody>
      </p:sp>
      <p:graphicFrame>
        <p:nvGraphicFramePr>
          <p:cNvPr id="445" name="Google Shape;445;p28"/>
          <p:cNvGraphicFramePr/>
          <p:nvPr/>
        </p:nvGraphicFramePr>
        <p:xfrm>
          <a:off x="0" y="2059975"/>
          <a:ext cx="3000000" cy="3000000"/>
        </p:xfrm>
        <a:graphic>
          <a:graphicData uri="http://schemas.openxmlformats.org/drawingml/2006/table">
            <a:tbl>
              <a:tblPr>
                <a:noFill/>
                <a:tableStyleId>{EBCF0B09-D2CF-41D7-92A8-E4AEA4C7DD4B}</a:tableStyleId>
              </a:tblPr>
              <a:tblGrid>
                <a:gridCol w="4572000"/>
                <a:gridCol w="4572000"/>
                <a:gridCol w="4572000"/>
                <a:gridCol w="4572000"/>
              </a:tblGrid>
              <a:tr h="454425">
                <a:tc>
                  <a:txBody>
                    <a:bodyPr/>
                    <a:lstStyle/>
                    <a:p>
                      <a:pPr indent="0" lvl="0" marL="0" rtl="0" algn="l">
                        <a:spcBef>
                          <a:spcPts val="0"/>
                        </a:spcBef>
                        <a:spcAft>
                          <a:spcPts val="0"/>
                        </a:spcAft>
                        <a:buNone/>
                      </a:pPr>
                      <a:r>
                        <a:rPr b="1" lang="en-US" sz="1100">
                          <a:solidFill>
                            <a:schemeClr val="dk1"/>
                          </a:solidFill>
                        </a:rPr>
                        <a:t>Recommendation</a:t>
                      </a:r>
                      <a:r>
                        <a:rPr lang="en-US" sz="1100">
                          <a:solidFill>
                            <a:schemeClr val="dk1"/>
                          </a:solidFill>
                        </a:rPr>
                        <a:t> </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 amount </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Details/Description</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100">
                          <a:solidFill>
                            <a:schemeClr val="dk1"/>
                          </a:solidFill>
                        </a:rPr>
                        <a:t>Sources</a:t>
                      </a:r>
                      <a:endParaRPr/>
                    </a:p>
                  </a:txBody>
                  <a:tcPr marT="91425" marB="91425" marR="91425" marL="91425"/>
                </a:tc>
              </a:tr>
              <a:tr h="1298450">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Newsletters/Email Marketing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Fiverr Designer- up to  $250</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MailChimp subscriptions $20/mo</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Find a designer on Fiverr who specializes in email marketing to create various professional designs to be sent out to recipients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What it looks like: sending emails with targeted messages to a list of subscribers, a Call to Action link or button prompting the recipient to interact.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hlinkClick r:id="rId3">
                            <a:extLst>
                              <a:ext uri="{A12FA001-AC4F-418D-AE19-62706E023703}">
                                <ahyp:hlinkClr val="tx"/>
                              </a:ext>
                            </a:extLst>
                          </a:hlinkClick>
                        </a:rPr>
                        <a:t>Mailchimp Pricing Plans | Get Started Today</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hlinkClick r:id="rId4">
                            <a:extLst>
                              <a:ext uri="{A12FA001-AC4F-418D-AE19-62706E023703}">
                                <ahyp:hlinkClr val="tx"/>
                              </a:ext>
                            </a:extLst>
                          </a:hlinkClick>
                        </a:rPr>
                        <a:t>Fiverr Email Marketing </a:t>
                      </a:r>
                      <a:endParaRPr/>
                    </a:p>
                  </a:txBody>
                  <a:tcPr marT="91425" marB="91425" marR="91425" marL="91425"/>
                </a:tc>
              </a:tr>
              <a:tr h="4516125">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Phone and Email list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Pro Lusha Plan- $37/mo  </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28571"/>
                        </a:lnSpc>
                        <a:spcBef>
                          <a:spcPts val="0"/>
                        </a:spcBef>
                        <a:spcAft>
                          <a:spcPts val="0"/>
                        </a:spcAft>
                        <a:buClr>
                          <a:schemeClr val="dk1"/>
                        </a:buClr>
                        <a:buSzPts val="1100"/>
                        <a:buFont typeface="Arial"/>
                        <a:buNone/>
                      </a:pPr>
                      <a:r>
                        <a:rPr lang="en-US" sz="1100">
                          <a:solidFill>
                            <a:srgbClr val="151417"/>
                          </a:solidFill>
                        </a:rPr>
                        <a:t>With a phone and email list you are enabling direct communication with customers. </a:t>
                      </a:r>
                      <a:endParaRPr sz="1100">
                        <a:solidFill>
                          <a:srgbClr val="151417"/>
                        </a:solidFill>
                      </a:endParaRPr>
                    </a:p>
                    <a:p>
                      <a:pPr indent="0" lvl="0" marL="0" rtl="0" algn="l">
                        <a:spcBef>
                          <a:spcPts val="1200"/>
                        </a:spcBef>
                        <a:spcAft>
                          <a:spcPts val="0"/>
                        </a:spcAft>
                        <a:buClr>
                          <a:schemeClr val="dk1"/>
                        </a:buClr>
                        <a:buSzPts val="1100"/>
                        <a:buFont typeface="Arial"/>
                        <a:buNone/>
                      </a:pPr>
                      <a:r>
                        <a:rPr b="1" lang="en-US" sz="1100">
                          <a:solidFill>
                            <a:srgbClr val="151417"/>
                          </a:solidFill>
                        </a:rPr>
                        <a:t>Pro Plan includes</a:t>
                      </a:r>
                      <a:r>
                        <a:rPr lang="en-US" sz="1100">
                          <a:solidFill>
                            <a:srgbClr val="151417"/>
                          </a:solidFill>
                        </a:rPr>
                        <a:t>: </a:t>
                      </a:r>
                      <a:endParaRPr sz="1100">
                        <a:solidFill>
                          <a:srgbClr val="151417"/>
                        </a:solidFill>
                      </a:endParaRPr>
                    </a:p>
                    <a:p>
                      <a:pPr indent="0" lvl="0" marL="0" rtl="0" algn="l">
                        <a:lnSpc>
                          <a:spcPct val="50000"/>
                        </a:lnSpc>
                        <a:spcBef>
                          <a:spcPts val="1200"/>
                        </a:spcBef>
                        <a:spcAft>
                          <a:spcPts val="0"/>
                        </a:spcAft>
                        <a:buNone/>
                      </a:pPr>
                      <a:r>
                        <a:rPr lang="en-US" sz="1100">
                          <a:solidFill>
                            <a:srgbClr val="151417"/>
                          </a:solidFill>
                        </a:rPr>
                        <a:t>3 seats are included</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Shared credit pool</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Bulk show (50 contacts)</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Extension bulk show (25 contact)</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CSV Enrichment (Up to 300 rows)</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Job change alerts (3 alerts)</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List exports</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Technology filter</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Funding data filter</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Team management (shared credit pool)</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Team management (Basic usage analytics)</a:t>
                      </a:r>
                      <a:endParaRPr sz="1100">
                        <a:solidFill>
                          <a:srgbClr val="151417"/>
                        </a:solidFill>
                      </a:endParaRPr>
                    </a:p>
                    <a:p>
                      <a:pPr indent="0" lvl="0" marL="0" rtl="0" algn="l">
                        <a:lnSpc>
                          <a:spcPct val="50000"/>
                        </a:lnSpc>
                        <a:spcBef>
                          <a:spcPts val="1200"/>
                        </a:spcBef>
                        <a:spcAft>
                          <a:spcPts val="0"/>
                        </a:spcAft>
                        <a:buClr>
                          <a:schemeClr val="dk1"/>
                        </a:buClr>
                        <a:buSzPts val="1100"/>
                        <a:buFont typeface="Arial"/>
                        <a:buNone/>
                      </a:pPr>
                      <a:r>
                        <a:rPr lang="en-US" sz="1100">
                          <a:solidFill>
                            <a:srgbClr val="151417"/>
                          </a:solidFill>
                        </a:rPr>
                        <a:t>Customer Support</a:t>
                      </a:r>
                      <a:endParaRPr sz="1100">
                        <a:solidFill>
                          <a:srgbClr val="151417"/>
                        </a:solidFill>
                      </a:endParaRPr>
                    </a:p>
                    <a:p>
                      <a:pPr indent="0" lvl="0" marL="0" rtl="0" algn="l">
                        <a:spcBef>
                          <a:spcPts val="120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u="sng">
                          <a:solidFill>
                            <a:srgbClr val="1155CC"/>
                          </a:solidFill>
                          <a:hlinkClick r:id="rId5">
                            <a:extLst>
                              <a:ext uri="{A12FA001-AC4F-418D-AE19-62706E023703}">
                                <ahyp:hlinkClr val="tx"/>
                              </a:ext>
                            </a:extLst>
                          </a:hlinkClick>
                        </a:rPr>
                        <a:t>Lusha</a:t>
                      </a:r>
                      <a:endParaRPr/>
                    </a:p>
                  </a:txBody>
                  <a:tcPr marT="91425" marB="91425" marR="91425" marL="91425"/>
                </a:tc>
              </a:tr>
              <a:tr h="1298450">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A developer to re-work the website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Developer- up to $350</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Find a developer on fiverr who specializes in real estate/professional websites.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rPr>
                        <a:t>Fixings: Making buttons more prominent, SEO optimization, automated business processes like appointment bookings, customer service chatbot, etc</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100">
                          <a:solidFill>
                            <a:schemeClr val="dk1"/>
                          </a:solidFill>
                        </a:rPr>
                        <a:t>Fiverr</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u="sng">
                          <a:solidFill>
                            <a:srgbClr val="1155CC"/>
                          </a:solidFill>
                          <a:hlinkClick r:id="rId6">
                            <a:extLst>
                              <a:ext uri="{A12FA001-AC4F-418D-AE19-62706E023703}">
                                <ahyp:hlinkClr val="tx"/>
                              </a:ext>
                            </a:extLst>
                          </a:hlinkClick>
                        </a:rPr>
                        <a:t>https://www.fiverr.com/</a:t>
                      </a:r>
                      <a:endParaRPr/>
                    </a:p>
                  </a:txBody>
                  <a:tcPr marT="91425" marB="91425" marR="91425" marL="91425"/>
                </a:tc>
              </a:tr>
              <a:tr h="4370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pSp>
        <p:nvGrpSpPr>
          <p:cNvPr id="450" name="Google Shape;450;p29"/>
          <p:cNvGrpSpPr/>
          <p:nvPr/>
        </p:nvGrpSpPr>
        <p:grpSpPr>
          <a:xfrm>
            <a:off x="14" y="1866752"/>
            <a:ext cx="18287969" cy="7777912"/>
            <a:chOff x="0" y="-47625"/>
            <a:chExt cx="2490938" cy="1996589"/>
          </a:xfrm>
        </p:grpSpPr>
        <p:sp>
          <p:nvSpPr>
            <p:cNvPr id="451" name="Google Shape;451;p29"/>
            <p:cNvSpPr/>
            <p:nvPr/>
          </p:nvSpPr>
          <p:spPr>
            <a:xfrm>
              <a:off x="0" y="0"/>
              <a:ext cx="2490938" cy="1948964"/>
            </a:xfrm>
            <a:custGeom>
              <a:rect b="b" l="l" r="r" t="t"/>
              <a:pathLst>
                <a:path extrusionOk="0" h="1948964" w="2490938">
                  <a:moveTo>
                    <a:pt x="0" y="0"/>
                  </a:moveTo>
                  <a:lnTo>
                    <a:pt x="2490938" y="0"/>
                  </a:lnTo>
                  <a:lnTo>
                    <a:pt x="2490938" y="1948964"/>
                  </a:lnTo>
                  <a:lnTo>
                    <a:pt x="0" y="1948964"/>
                  </a:lnTo>
                  <a:close/>
                </a:path>
              </a:pathLst>
            </a:custGeom>
            <a:solidFill>
              <a:srgbClr val="FEFF05"/>
            </a:solidFill>
            <a:ln>
              <a:noFill/>
            </a:ln>
          </p:spPr>
        </p:sp>
        <p:sp>
          <p:nvSpPr>
            <p:cNvPr id="452" name="Google Shape;452;p29"/>
            <p:cNvSpPr txBox="1"/>
            <p:nvPr/>
          </p:nvSpPr>
          <p:spPr>
            <a:xfrm>
              <a:off x="0" y="-47625"/>
              <a:ext cx="2490900" cy="1996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29"/>
          <p:cNvSpPr txBox="1"/>
          <p:nvPr/>
        </p:nvSpPr>
        <p:spPr>
          <a:xfrm>
            <a:off x="186375" y="592425"/>
            <a:ext cx="181017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OUR BUDGET cont.</a:t>
            </a:r>
            <a:endParaRPr/>
          </a:p>
        </p:txBody>
      </p:sp>
      <p:sp>
        <p:nvSpPr>
          <p:cNvPr id="454" name="Google Shape;454;p29"/>
          <p:cNvSpPr txBox="1"/>
          <p:nvPr/>
        </p:nvSpPr>
        <p:spPr>
          <a:xfrm>
            <a:off x="13723750" y="0"/>
            <a:ext cx="7056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Payton</a:t>
            </a:r>
            <a:endParaRPr sz="2100">
              <a:solidFill>
                <a:schemeClr val="dk1"/>
              </a:solidFill>
              <a:latin typeface="Archivo Black"/>
              <a:ea typeface="Archivo Black"/>
              <a:cs typeface="Archivo Black"/>
              <a:sym typeface="Archivo Black"/>
            </a:endParaRPr>
          </a:p>
        </p:txBody>
      </p:sp>
      <p:graphicFrame>
        <p:nvGraphicFramePr>
          <p:cNvPr id="455" name="Google Shape;455;p29"/>
          <p:cNvGraphicFramePr/>
          <p:nvPr/>
        </p:nvGraphicFramePr>
        <p:xfrm>
          <a:off x="-12" y="2043125"/>
          <a:ext cx="3000000" cy="3000000"/>
        </p:xfrm>
        <a:graphic>
          <a:graphicData uri="http://schemas.openxmlformats.org/drawingml/2006/table">
            <a:tbl>
              <a:tblPr>
                <a:noFill/>
                <a:tableStyleId>{EBCF0B09-D2CF-41D7-92A8-E4AEA4C7DD4B}</a:tableStyleId>
              </a:tblPr>
              <a:tblGrid>
                <a:gridCol w="2824750"/>
                <a:gridCol w="5154400"/>
                <a:gridCol w="5154400"/>
                <a:gridCol w="5154400"/>
              </a:tblGrid>
              <a:tr h="349800">
                <a:tc>
                  <a:txBody>
                    <a:bodyPr/>
                    <a:lstStyle/>
                    <a:p>
                      <a:pPr indent="0" lvl="0" marL="0" rtl="0" algn="l">
                        <a:spcBef>
                          <a:spcPts val="0"/>
                        </a:spcBef>
                        <a:spcAft>
                          <a:spcPts val="0"/>
                        </a:spcAft>
                        <a:buNone/>
                      </a:pPr>
                      <a:r>
                        <a:rPr b="1" lang="en-US" sz="1100">
                          <a:solidFill>
                            <a:schemeClr val="dk1"/>
                          </a:solidFill>
                        </a:rPr>
                        <a:t>Recommendation</a:t>
                      </a:r>
                      <a:r>
                        <a:rPr lang="en-US" sz="1100">
                          <a:solidFill>
                            <a:schemeClr val="dk1"/>
                          </a:solidFill>
                        </a:rPr>
                        <a:t> </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 amount </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Details/Description</a:t>
                      </a:r>
                      <a:endParaRPr/>
                    </a:p>
                  </a:txBody>
                  <a:tcPr marT="91425" marB="91425" marR="91425" marL="91425"/>
                </a:tc>
                <a:tc>
                  <a:txBody>
                    <a:bodyPr/>
                    <a:lstStyle/>
                    <a:p>
                      <a:pPr indent="0" lvl="0" marL="0" rtl="0" algn="l">
                        <a:spcBef>
                          <a:spcPts val="0"/>
                        </a:spcBef>
                        <a:spcAft>
                          <a:spcPts val="0"/>
                        </a:spcAft>
                        <a:buNone/>
                      </a:pPr>
                      <a:r>
                        <a:rPr b="1" lang="en-US" sz="1100">
                          <a:solidFill>
                            <a:schemeClr val="dk1"/>
                          </a:solidFill>
                        </a:rPr>
                        <a:t>Sources</a:t>
                      </a:r>
                      <a:endParaRPr/>
                    </a:p>
                  </a:txBody>
                  <a:tcPr marT="91425" marB="91425" marR="91425" marL="91425"/>
                </a:tc>
              </a:tr>
              <a:tr h="1353750">
                <a:tc>
                  <a:txBody>
                    <a:bodyPr/>
                    <a:lstStyle/>
                    <a:p>
                      <a:pPr indent="0" lvl="0" marL="0" rtl="0" algn="l">
                        <a:spcBef>
                          <a:spcPts val="0"/>
                        </a:spcBef>
                        <a:spcAft>
                          <a:spcPts val="0"/>
                        </a:spcAft>
                        <a:buNone/>
                      </a:pPr>
                      <a:r>
                        <a:rPr lang="en-US" sz="1100">
                          <a:solidFill>
                            <a:schemeClr val="dk1"/>
                          </a:solidFill>
                        </a:rPr>
                        <a:t>Facebook ads</a:t>
                      </a:r>
                      <a:endParaRPr/>
                    </a:p>
                  </a:txBody>
                  <a:tcPr marT="91425" marB="91425" marR="91425" marL="91425"/>
                </a:tc>
                <a:tc>
                  <a:txBody>
                    <a:bodyPr/>
                    <a:lstStyle/>
                    <a:p>
                      <a:pPr indent="0" lvl="0" marL="0" rtl="0" algn="l">
                        <a:lnSpc>
                          <a:spcPct val="115000"/>
                        </a:lnSpc>
                        <a:spcBef>
                          <a:spcPts val="0"/>
                        </a:spcBef>
                        <a:spcAft>
                          <a:spcPts val="0"/>
                        </a:spcAft>
                        <a:buNone/>
                      </a:pPr>
                      <a:r>
                        <a:rPr lang="en-US" sz="1100">
                          <a:solidFill>
                            <a:schemeClr val="dk1"/>
                          </a:solidFill>
                        </a:rPr>
                        <a:t>Facebook Average CPM (Cost Per 1,000 views) – $8.96</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With precise targeting based on demographics such as age, income, and location facebook ads will be able to target users in specific neighborhoods or those searching for properties and drives traffic to business site.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 </a:t>
                      </a:r>
                      <a:endParaRPr sz="1100">
                        <a:solidFill>
                          <a:schemeClr val="dk1"/>
                        </a:solidFill>
                      </a:endParaRPr>
                    </a:p>
                    <a:p>
                      <a:pPr indent="0" lvl="0" marL="0" rtl="0" algn="l">
                        <a:spcBef>
                          <a:spcPts val="0"/>
                        </a:spcBef>
                        <a:spcAft>
                          <a:spcPts val="0"/>
                        </a:spcAft>
                        <a:buNone/>
                      </a:pPr>
                      <a:r>
                        <a:rPr lang="en-US" sz="1100">
                          <a:solidFill>
                            <a:schemeClr val="dk1"/>
                          </a:solidFill>
                        </a:rPr>
                        <a:t>“Start with a modest daily budget—perhaps as little as $5 to $10 daily—and monitor your ads’ performance.” (Sachs) </a:t>
                      </a:r>
                      <a:endParaRPr sz="1100">
                        <a:solidFill>
                          <a:schemeClr val="dk1"/>
                        </a:solidFill>
                      </a:endParaRPr>
                    </a:p>
                  </a:txBody>
                  <a:tcPr marT="91425" marB="91425" marR="91425" marL="91425"/>
                </a:tc>
                <a:tc>
                  <a:txBody>
                    <a:bodyPr/>
                    <a:lstStyle/>
                    <a:p>
                      <a:pPr indent="0" lvl="0" marL="0" rtl="0" algn="l">
                        <a:spcBef>
                          <a:spcPts val="0"/>
                        </a:spcBef>
                        <a:spcAft>
                          <a:spcPts val="0"/>
                        </a:spcAft>
                        <a:buNone/>
                      </a:pPr>
                      <a:r>
                        <a:rPr lang="en-US" sz="1100" u="sng">
                          <a:solidFill>
                            <a:srgbClr val="1155CC"/>
                          </a:solidFill>
                          <a:hlinkClick r:id="rId3">
                            <a:extLst>
                              <a:ext uri="{A12FA001-AC4F-418D-AE19-62706E023703}">
                                <ahyp:hlinkClr val="tx"/>
                              </a:ext>
                            </a:extLst>
                          </a:hlinkClick>
                        </a:rPr>
                        <a:t>Facebook Ads cost (2024) - Business of Apps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u="sng">
                          <a:solidFill>
                            <a:srgbClr val="1155CC"/>
                          </a:solidFill>
                          <a:hlinkClick r:id="rId4">
                            <a:extLst>
                              <a:ext uri="{A12FA001-AC4F-418D-AE19-62706E023703}">
                                <ahyp:hlinkClr val="tx"/>
                              </a:ext>
                            </a:extLst>
                          </a:hlinkClick>
                        </a:rPr>
                        <a:t>How Much Should You Spend on Facebook Ads? | Sachs Marketing Group</a:t>
                      </a:r>
                      <a:endParaRPr sz="1100"/>
                    </a:p>
                  </a:txBody>
                  <a:tcPr marT="91425" marB="91425" marR="91425" marL="91425"/>
                </a:tc>
              </a:tr>
              <a:tr h="3861550">
                <a:tc>
                  <a:txBody>
                    <a:bodyPr/>
                    <a:lstStyle/>
                    <a:p>
                      <a:pPr indent="0" lvl="0" marL="0" rtl="0" algn="l">
                        <a:spcBef>
                          <a:spcPts val="0"/>
                        </a:spcBef>
                        <a:spcAft>
                          <a:spcPts val="0"/>
                        </a:spcAft>
                        <a:buNone/>
                      </a:pPr>
                      <a:r>
                        <a:rPr lang="en-US" sz="1100">
                          <a:solidFill>
                            <a:schemeClr val="dk1"/>
                          </a:solidFill>
                        </a:rPr>
                        <a:t>Google ads</a:t>
                      </a:r>
                      <a:endParaRPr/>
                    </a:p>
                  </a:txBody>
                  <a:tcPr marT="91425" marB="91425" marR="91425" marL="91425"/>
                </a:tc>
                <a:tc>
                  <a:txBody>
                    <a:bodyPr/>
                    <a:lstStyle/>
                    <a:p>
                      <a:pPr indent="0" lvl="0" marL="0" rtl="0" algn="l">
                        <a:lnSpc>
                          <a:spcPct val="115000"/>
                        </a:lnSpc>
                        <a:spcBef>
                          <a:spcPts val="0"/>
                        </a:spcBef>
                        <a:spcAft>
                          <a:spcPts val="0"/>
                        </a:spcAft>
                        <a:buNone/>
                      </a:pPr>
                      <a:r>
                        <a:rPr lang="en-US" sz="1100">
                          <a:solidFill>
                            <a:schemeClr val="dk1"/>
                          </a:solidFill>
                        </a:rPr>
                        <a:t>$0.51 cpm per 1000 impressions </a:t>
                      </a:r>
                      <a:r>
                        <a:rPr lang="en-US" sz="1100">
                          <a:solidFill>
                            <a:srgbClr val="222222"/>
                          </a:solidFill>
                        </a:rPr>
                        <a:t>on average in 2024. </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With precise targeting based on demographics such as age, income, and location Google ads will be able to target users in specific neighborhoods searching for properties or rehabilitation necessities, also drives traffic to website.  </a:t>
                      </a:r>
                      <a:endParaRPr sz="1100">
                        <a:solidFill>
                          <a:schemeClr val="dk1"/>
                        </a:solidFill>
                      </a:endParaRPr>
                    </a:p>
                    <a:p>
                      <a:pPr indent="0" lvl="0" marL="0" rtl="0" algn="l">
                        <a:lnSpc>
                          <a:spcPct val="128571"/>
                        </a:lnSpc>
                        <a:spcBef>
                          <a:spcPts val="0"/>
                        </a:spcBef>
                        <a:spcAft>
                          <a:spcPts val="0"/>
                        </a:spcAft>
                        <a:buNone/>
                      </a:pPr>
                      <a:r>
                        <a:t/>
                      </a:r>
                      <a:endParaRPr sz="1100">
                        <a:solidFill>
                          <a:srgbClr val="151417"/>
                        </a:solidFill>
                      </a:endParaRPr>
                    </a:p>
                    <a:p>
                      <a:pPr indent="0" lvl="0" marL="0" rtl="0" algn="l">
                        <a:lnSpc>
                          <a:spcPct val="115000"/>
                        </a:lnSpc>
                        <a:spcBef>
                          <a:spcPts val="1200"/>
                        </a:spcBef>
                        <a:spcAft>
                          <a:spcPts val="0"/>
                        </a:spcAft>
                        <a:buNone/>
                      </a:pPr>
                      <a:r>
                        <a:rPr b="1" lang="en-US" sz="1100">
                          <a:solidFill>
                            <a:srgbClr val="222222"/>
                          </a:solidFill>
                        </a:rPr>
                        <a:t>Factors that affect average cost per click (hypothetical examples) </a:t>
                      </a:r>
                      <a:r>
                        <a:rPr lang="en-US" sz="1100">
                          <a:solidFill>
                            <a:srgbClr val="222222"/>
                          </a:solidFill>
                        </a:rPr>
                        <a:t>:</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Industry- Real Estate $2.37</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Keywords- such as </a:t>
                      </a:r>
                      <a:r>
                        <a:rPr i="1" lang="en-US" sz="1100">
                          <a:solidFill>
                            <a:srgbClr val="222222"/>
                          </a:solidFill>
                        </a:rPr>
                        <a:t>“property”</a:t>
                      </a:r>
                      <a:endParaRPr i="1" sz="1100">
                        <a:solidFill>
                          <a:srgbClr val="222222"/>
                        </a:solidFill>
                      </a:endParaRPr>
                    </a:p>
                    <a:p>
                      <a:pPr indent="0" lvl="0" marL="0" rtl="0" algn="l">
                        <a:lnSpc>
                          <a:spcPct val="115000"/>
                        </a:lnSpc>
                        <a:spcBef>
                          <a:spcPts val="0"/>
                        </a:spcBef>
                        <a:spcAft>
                          <a:spcPts val="0"/>
                        </a:spcAft>
                        <a:buNone/>
                      </a:pPr>
                      <a:r>
                        <a:rPr lang="en-US" sz="1100">
                          <a:solidFill>
                            <a:srgbClr val="222222"/>
                          </a:solidFill>
                        </a:rPr>
                        <a:t>Market Trends- for example </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Quality Score- measure of quality of ads </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Bid- maximum amount you will pay for a click on your ad, price varies. </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Budget- daily and monthly amount you spend on per ad campaign.</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(Webfx)</a:t>
                      </a:r>
                      <a:endParaRPr sz="1100">
                        <a:solidFill>
                          <a:schemeClr val="dk1"/>
                        </a:solidFill>
                      </a:endParaRPr>
                    </a:p>
                    <a:p>
                      <a:pPr indent="0" lvl="0" marL="0" rtl="0" algn="l">
                        <a:lnSpc>
                          <a:spcPct val="128571"/>
                        </a:lnSpc>
                        <a:spcBef>
                          <a:spcPts val="0"/>
                        </a:spcBef>
                        <a:spcAft>
                          <a:spcPts val="0"/>
                        </a:spcAft>
                        <a:buNone/>
                      </a:pPr>
                      <a:r>
                        <a:t/>
                      </a:r>
                      <a:endParaRPr sz="1100">
                        <a:solidFill>
                          <a:srgbClr val="151417"/>
                        </a:solidFill>
                      </a:endParaRPr>
                    </a:p>
                    <a:p>
                      <a:pPr indent="0" lvl="0" marL="0" rtl="0" algn="l">
                        <a:spcBef>
                          <a:spcPts val="120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None/>
                      </a:pPr>
                      <a:r>
                        <a:rPr lang="en-US" sz="1100" u="sng">
                          <a:solidFill>
                            <a:srgbClr val="1155CC"/>
                          </a:solidFill>
                          <a:hlinkClick r:id="rId5">
                            <a:extLst>
                              <a:ext uri="{A12FA001-AC4F-418D-AE19-62706E023703}">
                                <ahyp:hlinkClr val="tx"/>
                              </a:ext>
                            </a:extLst>
                          </a:hlinkClick>
                        </a:rPr>
                        <a:t>How Much Does Google Ads Cost in 2024?</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u="sng">
                          <a:solidFill>
                            <a:srgbClr val="1155CC"/>
                          </a:solidFill>
                          <a:hlinkClick r:id="rId6">
                            <a:extLst>
                              <a:ext uri="{A12FA001-AC4F-418D-AE19-62706E023703}">
                                <ahyp:hlinkClr val="tx"/>
                              </a:ext>
                            </a:extLst>
                          </a:hlinkClick>
                        </a:rPr>
                        <a:t>Google Ads</a:t>
                      </a:r>
                      <a:endParaRPr sz="1100"/>
                    </a:p>
                  </a:txBody>
                  <a:tcPr marT="91425" marB="91425" marR="91425" marL="91425"/>
                </a:tc>
              </a:tr>
              <a:tr h="2023025">
                <a:tc>
                  <a:txBody>
                    <a:bodyPr/>
                    <a:lstStyle/>
                    <a:p>
                      <a:pPr indent="0" lvl="0" marL="0" rtl="0" algn="l">
                        <a:spcBef>
                          <a:spcPts val="0"/>
                        </a:spcBef>
                        <a:spcAft>
                          <a:spcPts val="0"/>
                        </a:spcAft>
                        <a:buNone/>
                      </a:pPr>
                      <a:r>
                        <a:rPr lang="en-US" sz="1100">
                          <a:solidFill>
                            <a:schemeClr val="dk1"/>
                          </a:solidFill>
                        </a:rPr>
                        <a:t>Unpaid Internship program for maintaining social media accounts </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Computer usage provided by BH- $0  </a:t>
                      </a:r>
                      <a:endParaRPr sz="1100">
                        <a:solidFill>
                          <a:schemeClr val="dk1"/>
                        </a:solidFill>
                      </a:endParaRPr>
                    </a:p>
                    <a:p>
                      <a:pPr indent="0" lvl="0" marL="0" rtl="0" algn="l">
                        <a:spcBef>
                          <a:spcPts val="0"/>
                        </a:spcBef>
                        <a:spcAft>
                          <a:spcPts val="0"/>
                        </a:spcAft>
                        <a:buNone/>
                      </a:pPr>
                      <a:r>
                        <a:rPr lang="en-US" sz="1100">
                          <a:solidFill>
                            <a:schemeClr val="dk1"/>
                          </a:solidFill>
                        </a:rPr>
                        <a:t>Software programs such as:  - Adobe cloud-$59.99/mo</a:t>
                      </a:r>
                      <a:endParaRPr sz="1100">
                        <a:solidFill>
                          <a:schemeClr val="dk1"/>
                        </a:solidFill>
                      </a:endParaRPr>
                    </a:p>
                    <a:p>
                      <a:pPr indent="0" lvl="0" marL="0" rtl="0" algn="l">
                        <a:spcBef>
                          <a:spcPts val="0"/>
                        </a:spcBef>
                        <a:spcAft>
                          <a:spcPts val="0"/>
                        </a:spcAft>
                        <a:buNone/>
                      </a:pPr>
                      <a:r>
                        <a:rPr lang="en-US" sz="1100">
                          <a:solidFill>
                            <a:schemeClr val="dk1"/>
                          </a:solidFill>
                        </a:rPr>
                        <a:t>-Microsoft office- $99.99/yr</a:t>
                      </a:r>
                      <a:endParaRPr sz="1100">
                        <a:solidFill>
                          <a:schemeClr val="dk1"/>
                        </a:solidFill>
                      </a:endParaRPr>
                    </a:p>
                    <a:p>
                      <a:pPr indent="0" lvl="0" marL="0" rtl="0" algn="l">
                        <a:spcBef>
                          <a:spcPts val="0"/>
                        </a:spcBef>
                        <a:spcAft>
                          <a:spcPts val="0"/>
                        </a:spcAft>
                        <a:buNone/>
                      </a:pPr>
                      <a:r>
                        <a:rPr lang="en-US" sz="1100">
                          <a:solidFill>
                            <a:schemeClr val="dk1"/>
                          </a:solidFill>
                        </a:rPr>
                        <a:t>Instagram, TikTok, Twitter and Facebook-Free to download </a:t>
                      </a:r>
                      <a:endParaRPr sz="1100">
                        <a:solidFill>
                          <a:schemeClr val="dk1"/>
                        </a:solidFill>
                      </a:endParaRPr>
                    </a:p>
                    <a:p>
                      <a:pPr indent="0" lvl="0" marL="0" rtl="0" algn="l">
                        <a:spcBef>
                          <a:spcPts val="0"/>
                        </a:spcBef>
                        <a:spcAft>
                          <a:spcPts val="0"/>
                        </a:spcAft>
                        <a:buNone/>
                      </a:pPr>
                      <a:r>
                        <a:rPr lang="en-US" sz="1100">
                          <a:solidFill>
                            <a:schemeClr val="dk1"/>
                          </a:solidFill>
                        </a:rPr>
                        <a:t>Printer, ink and paper- varies</a:t>
                      </a:r>
                      <a:endParaRPr sz="1100">
                        <a:solidFill>
                          <a:schemeClr val="dk1"/>
                        </a:solidFill>
                      </a:endParaRPr>
                    </a:p>
                    <a:p>
                      <a:pPr indent="0" lvl="0" marL="0" rtl="0" algn="l">
                        <a:spcBef>
                          <a:spcPts val="0"/>
                        </a:spcBef>
                        <a:spcAft>
                          <a:spcPts val="0"/>
                        </a:spcAft>
                        <a:buNone/>
                      </a:pPr>
                      <a:r>
                        <a:rPr lang="en-US" sz="1100">
                          <a:solidFill>
                            <a:schemeClr val="dk1"/>
                          </a:solidFill>
                        </a:rPr>
                        <a:t>Stationary- varies</a:t>
                      </a:r>
                      <a:endParaRPr sz="1100">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sz="1100">
                          <a:solidFill>
                            <a:schemeClr val="dk1"/>
                          </a:solidFill>
                        </a:rPr>
                        <a:t>Have interns to maintain social media accounts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Resources such as desktop computers, printers and paper, stationary, software programs such as Microsoft Office and Adobe Creative Cloud (Rutgers students can download Adobe/Microsoft programs without charge), are provided by BH</a:t>
                      </a:r>
                      <a:endParaRPr sz="1100">
                        <a:solidFill>
                          <a:schemeClr val="dk1"/>
                        </a:solidFill>
                      </a:endParaRPr>
                    </a:p>
                    <a:p>
                      <a:pPr indent="0" lvl="0" marL="0" rtl="0" algn="l">
                        <a:spcBef>
                          <a:spcPts val="0"/>
                        </a:spcBef>
                        <a:spcAft>
                          <a:spcPts val="0"/>
                        </a:spcAft>
                        <a:buNone/>
                      </a:pPr>
                      <a:r>
                        <a:rPr lang="en-US" sz="1100">
                          <a:solidFill>
                            <a:schemeClr val="dk1"/>
                          </a:solidFill>
                        </a:rPr>
                        <a:t>*Transportation, gas, social media applications are expected to be acquired by the intern.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US" sz="1100">
                          <a:solidFill>
                            <a:schemeClr val="dk1"/>
                          </a:solidFill>
                        </a:rPr>
                        <a:t>To acquire the interns: Through connection with entrepreneurial classes at Rutgers NB, and community events and job boards</a:t>
                      </a:r>
                      <a:endParaRPr sz="1100">
                        <a:solidFill>
                          <a:schemeClr val="dk1"/>
                        </a:solidFill>
                      </a:endParaRPr>
                    </a:p>
                    <a:p>
                      <a:pPr indent="0" lvl="0" marL="0" rtl="0" algn="l">
                        <a:spcBef>
                          <a:spcPts val="0"/>
                        </a:spcBef>
                        <a:spcAft>
                          <a:spcPts val="0"/>
                        </a:spcAft>
                        <a:buNone/>
                      </a:pPr>
                      <a:r>
                        <a:t/>
                      </a:r>
                      <a:endParaRPr sz="11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US" sz="1100" u="sng">
                          <a:solidFill>
                            <a:srgbClr val="1155CC"/>
                          </a:solidFill>
                          <a:hlinkClick r:id="rId7">
                            <a:extLst>
                              <a:ext uri="{A12FA001-AC4F-418D-AE19-62706E023703}">
                                <ahyp:hlinkClr val="tx"/>
                              </a:ext>
                            </a:extLst>
                          </a:hlinkClick>
                        </a:rPr>
                        <a:t>5 Top Benefits of Building an Internship Program in Your Company | AIESEC US Blog</a:t>
                      </a:r>
                      <a:endParaRPr sz="1100">
                        <a:solidFill>
                          <a:schemeClr val="dk1"/>
                        </a:solidFill>
                      </a:endParaRPr>
                    </a:p>
                    <a:p>
                      <a:pPr indent="0" lvl="0" marL="0" rtl="0" algn="l">
                        <a:spcBef>
                          <a:spcPts val="0"/>
                        </a:spcBef>
                        <a:spcAft>
                          <a:spcPts val="0"/>
                        </a:spcAft>
                        <a:buNone/>
                      </a:pPr>
                      <a:r>
                        <a:t/>
                      </a:r>
                      <a:endParaRPr sz="1100">
                        <a:solidFill>
                          <a:schemeClr val="dk1"/>
                        </a:solidFill>
                      </a:endParaRPr>
                    </a:p>
                  </a:txBody>
                  <a:tcPr marT="91425" marB="91425" marR="91425" marL="91425"/>
                </a:tc>
              </a:tr>
              <a:tr h="4167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nvSpPr>
        <p:spPr>
          <a:xfrm>
            <a:off x="535850" y="2215750"/>
            <a:ext cx="9198000" cy="758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rtl="0" algn="l">
              <a:lnSpc>
                <a:spcPct val="115000"/>
              </a:lnSpc>
              <a:spcBef>
                <a:spcPts val="0"/>
              </a:spcBef>
              <a:spcAft>
                <a:spcPts val="0"/>
              </a:spcAft>
              <a:buSzPts val="1100"/>
              <a:buNone/>
            </a:pPr>
            <a:r>
              <a:rPr b="1" lang="en-US" sz="2200">
                <a:solidFill>
                  <a:schemeClr val="dk1"/>
                </a:solidFill>
                <a:latin typeface="Lato"/>
                <a:ea typeface="Lato"/>
                <a:cs typeface="Lato"/>
                <a:sym typeface="Lato"/>
              </a:rPr>
              <a:t>Synopsis of the plan</a:t>
            </a:r>
            <a:endParaRPr b="1" sz="2200">
              <a:solidFill>
                <a:schemeClr val="dk1"/>
              </a:solidFill>
              <a:latin typeface="Lato"/>
              <a:ea typeface="Lato"/>
              <a:cs typeface="Lato"/>
              <a:sym typeface="Lato"/>
            </a:endParaRPr>
          </a:p>
          <a:p>
            <a:pPr indent="0" lvl="0" marL="0" rtl="0" algn="l">
              <a:lnSpc>
                <a:spcPct val="115000"/>
              </a:lnSpc>
              <a:spcBef>
                <a:spcPts val="1200"/>
              </a:spcBef>
              <a:spcAft>
                <a:spcPts val="0"/>
              </a:spcAft>
              <a:buSzPts val="1100"/>
              <a:buNone/>
            </a:pPr>
            <a:r>
              <a:rPr b="1" lang="en-US" sz="1700">
                <a:solidFill>
                  <a:schemeClr val="dk1"/>
                </a:solidFill>
                <a:latin typeface="Lato"/>
                <a:ea typeface="Lato"/>
                <a:cs typeface="Lato"/>
                <a:sym typeface="Lato"/>
              </a:rPr>
              <a:t>Achieve brand recognition to a wider audience. Our idea is to expand Bara Homes past gaining customers mainly through referrals, by  revamping online presence, hiring social media interns, expanding into renovating for more religions/houses of worship. </a:t>
            </a:r>
            <a:endParaRPr b="1" sz="1700">
              <a:solidFill>
                <a:schemeClr val="dk1"/>
              </a:solidFill>
              <a:latin typeface="Lato"/>
              <a:ea typeface="Lato"/>
              <a:cs typeface="Lato"/>
              <a:sym typeface="Lato"/>
            </a:endParaRPr>
          </a:p>
          <a:p>
            <a:pPr indent="0" lvl="0" marL="0" rtl="0" algn="l">
              <a:lnSpc>
                <a:spcPct val="115000"/>
              </a:lnSpc>
              <a:spcBef>
                <a:spcPts val="1200"/>
              </a:spcBef>
              <a:spcAft>
                <a:spcPts val="0"/>
              </a:spcAft>
              <a:buSzPts val="1100"/>
              <a:buNone/>
            </a:pPr>
            <a:r>
              <a:t/>
            </a:r>
            <a:endParaRPr b="1" sz="1700">
              <a:solidFill>
                <a:schemeClr val="dk1"/>
              </a:solidFill>
              <a:latin typeface="Lato"/>
              <a:ea typeface="Lato"/>
              <a:cs typeface="Lato"/>
              <a:sym typeface="Lato"/>
            </a:endParaRPr>
          </a:p>
          <a:p>
            <a:pPr indent="0" lvl="0" marL="0" rtl="0" algn="l">
              <a:lnSpc>
                <a:spcPct val="115000"/>
              </a:lnSpc>
              <a:spcBef>
                <a:spcPts val="1200"/>
              </a:spcBef>
              <a:spcAft>
                <a:spcPts val="0"/>
              </a:spcAft>
              <a:buSzPts val="1100"/>
              <a:buNone/>
            </a:pPr>
            <a:r>
              <a:rPr b="1" lang="en-US" sz="1300">
                <a:solidFill>
                  <a:schemeClr val="dk1"/>
                </a:solidFill>
                <a:latin typeface="Lato"/>
                <a:ea typeface="Lato"/>
                <a:cs typeface="Lato"/>
                <a:sym typeface="Lato"/>
              </a:rPr>
              <a:t> </a:t>
            </a:r>
            <a:r>
              <a:rPr b="1" lang="en-US" sz="2200">
                <a:solidFill>
                  <a:schemeClr val="dk1"/>
                </a:solidFill>
                <a:latin typeface="Lato"/>
                <a:ea typeface="Lato"/>
                <a:cs typeface="Lato"/>
                <a:sym typeface="Lato"/>
              </a:rPr>
              <a:t>Company Background: </a:t>
            </a:r>
            <a:r>
              <a:rPr b="1" lang="en-US" sz="2200" u="sng">
                <a:solidFill>
                  <a:schemeClr val="dk1"/>
                </a:solidFill>
                <a:latin typeface="Lato"/>
                <a:ea typeface="Lato"/>
                <a:cs typeface="Lato"/>
                <a:sym typeface="Lato"/>
              </a:rPr>
              <a:t>Bara Homes Group</a:t>
            </a:r>
            <a:endParaRPr b="1" sz="2200" u="sng">
              <a:solidFill>
                <a:schemeClr val="dk1"/>
              </a:solidFill>
              <a:latin typeface="Lato"/>
              <a:ea typeface="Lato"/>
              <a:cs typeface="Lato"/>
              <a:sym typeface="Lato"/>
            </a:endParaRPr>
          </a:p>
          <a:p>
            <a:pPr indent="-330200" lvl="0" marL="457200" rtl="0" algn="l">
              <a:lnSpc>
                <a:spcPct val="115000"/>
              </a:lnSpc>
              <a:spcBef>
                <a:spcPts val="1200"/>
              </a:spcBef>
              <a:spcAft>
                <a:spcPts val="0"/>
              </a:spcAft>
              <a:buClr>
                <a:schemeClr val="dk1"/>
              </a:buClr>
              <a:buSzPts val="1600"/>
              <a:buFont typeface="Lato"/>
              <a:buChar char="-"/>
            </a:pPr>
            <a:r>
              <a:rPr b="1" lang="en-US" sz="1600">
                <a:solidFill>
                  <a:schemeClr val="dk1"/>
                </a:solidFill>
                <a:latin typeface="Lato"/>
                <a:ea typeface="Lato"/>
                <a:cs typeface="Lato"/>
                <a:sym typeface="Lato"/>
              </a:rPr>
              <a:t>Established in 2016</a:t>
            </a:r>
            <a:endParaRPr b="1" sz="1600" u="sng">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Our client renovates churches, kitchens, and offers affordable housing programs </a:t>
            </a:r>
            <a:endParaRPr b="1" sz="16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Customers in Essex and Union County </a:t>
            </a:r>
            <a:endParaRPr b="1" sz="1600">
              <a:solidFill>
                <a:schemeClr val="dk1"/>
              </a:solidFill>
              <a:latin typeface="Lato"/>
              <a:ea typeface="Lato"/>
              <a:cs typeface="Lato"/>
              <a:sym typeface="Lato"/>
            </a:endParaRPr>
          </a:p>
          <a:p>
            <a:pPr indent="-330200" lvl="0" marL="4572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Headquarters: 482 Bara Street, Newark, NJ</a:t>
            </a:r>
            <a:endParaRPr b="1" sz="1600">
              <a:solidFill>
                <a:schemeClr val="dk1"/>
              </a:solidFill>
              <a:latin typeface="Lato"/>
              <a:ea typeface="Lato"/>
              <a:cs typeface="Lato"/>
              <a:sym typeface="Lato"/>
            </a:endParaRPr>
          </a:p>
          <a:p>
            <a:pPr indent="-330200" lvl="0" marL="4572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The Team (6)</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Maritza Guillaume Emile (CEO)  </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Edwin Émile (Chief Operating Officer)</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Rhéa Guillaume Roussel (Project Manager)</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Emmanuel M. Henry (Sustainable Development Manager)</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Onéçia Green (Project Director)</a:t>
            </a:r>
            <a:endParaRPr b="1" sz="1600">
              <a:solidFill>
                <a:schemeClr val="dk1"/>
              </a:solidFill>
              <a:latin typeface="Lato"/>
              <a:ea typeface="Lato"/>
              <a:cs typeface="Lato"/>
              <a:sym typeface="Lato"/>
            </a:endParaRPr>
          </a:p>
          <a:p>
            <a:pPr indent="-330200" lvl="1" marL="914400" marR="0" rtl="0" algn="l">
              <a:lnSpc>
                <a:spcPct val="150000"/>
              </a:lnSpc>
              <a:spcBef>
                <a:spcPts val="0"/>
              </a:spcBef>
              <a:spcAft>
                <a:spcPts val="0"/>
              </a:spcAft>
              <a:buClr>
                <a:schemeClr val="dk1"/>
              </a:buClr>
              <a:buSzPts val="1600"/>
              <a:buFont typeface="Lato"/>
              <a:buChar char="-"/>
            </a:pPr>
            <a:r>
              <a:rPr b="1" lang="en-US" sz="1600">
                <a:solidFill>
                  <a:schemeClr val="dk1"/>
                </a:solidFill>
                <a:latin typeface="Lato"/>
                <a:ea typeface="Lato"/>
                <a:cs typeface="Lato"/>
                <a:sym typeface="Lato"/>
              </a:rPr>
              <a:t>Marie Denise Belfort-Henry (Board Member)</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Clr>
                <a:srgbClr val="F55E61"/>
              </a:buClr>
              <a:buSzPts val="1100"/>
              <a:buFont typeface="Arial"/>
              <a:buNone/>
            </a:pPr>
            <a:r>
              <a:t/>
            </a:r>
            <a:endParaRPr b="1" sz="1900">
              <a:solidFill>
                <a:schemeClr val="dk1"/>
              </a:solidFill>
              <a:latin typeface="Lato"/>
              <a:ea typeface="Lato"/>
              <a:cs typeface="Lato"/>
              <a:sym typeface="Lato"/>
            </a:endParaRPr>
          </a:p>
          <a:p>
            <a:pPr indent="0" lvl="0" marL="0" marR="0" rtl="0" algn="l">
              <a:lnSpc>
                <a:spcPct val="115000"/>
              </a:lnSpc>
              <a:spcBef>
                <a:spcPts val="1200"/>
              </a:spcBef>
              <a:spcAft>
                <a:spcPts val="0"/>
              </a:spcAft>
              <a:buNone/>
            </a:pPr>
            <a:r>
              <a:t/>
            </a:r>
            <a:endParaRPr sz="2100">
              <a:latin typeface="Arimo"/>
              <a:ea typeface="Arimo"/>
              <a:cs typeface="Arimo"/>
              <a:sym typeface="Arimo"/>
            </a:endParaRPr>
          </a:p>
        </p:txBody>
      </p:sp>
      <p:grpSp>
        <p:nvGrpSpPr>
          <p:cNvPr id="144" name="Google Shape;144;p12"/>
          <p:cNvGrpSpPr/>
          <p:nvPr/>
        </p:nvGrpSpPr>
        <p:grpSpPr>
          <a:xfrm rot="2700000">
            <a:off x="7823738" y="7404785"/>
            <a:ext cx="858886" cy="1076775"/>
            <a:chOff x="3531576" y="3804780"/>
            <a:chExt cx="812800" cy="1018998"/>
          </a:xfrm>
        </p:grpSpPr>
        <p:sp>
          <p:nvSpPr>
            <p:cNvPr id="145" name="Google Shape;145;p12"/>
            <p:cNvSpPr/>
            <p:nvPr/>
          </p:nvSpPr>
          <p:spPr>
            <a:xfrm>
              <a:off x="3531576" y="380478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46" name="Google Shape;146;p12"/>
            <p:cNvSpPr txBox="1"/>
            <p:nvPr/>
          </p:nvSpPr>
          <p:spPr>
            <a:xfrm>
              <a:off x="3845663" y="4344377"/>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2"/>
          <p:cNvGrpSpPr/>
          <p:nvPr/>
        </p:nvGrpSpPr>
        <p:grpSpPr>
          <a:xfrm>
            <a:off x="14142836" y="-1411948"/>
            <a:ext cx="3086120" cy="3086120"/>
            <a:chOff x="0" y="0"/>
            <a:chExt cx="812800" cy="812800"/>
          </a:xfrm>
        </p:grpSpPr>
        <p:sp>
          <p:nvSpPr>
            <p:cNvPr id="148" name="Google Shape;148;p1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49" name="Google Shape;149;p1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2"/>
          <p:cNvSpPr txBox="1"/>
          <p:nvPr/>
        </p:nvSpPr>
        <p:spPr>
          <a:xfrm>
            <a:off x="320475" y="136075"/>
            <a:ext cx="167790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EXECUTIVE SUMMARY</a:t>
            </a:r>
            <a:endParaRPr/>
          </a:p>
        </p:txBody>
      </p:sp>
      <p:sp>
        <p:nvSpPr>
          <p:cNvPr id="151" name="Google Shape;151;p12"/>
          <p:cNvSpPr txBox="1"/>
          <p:nvPr/>
        </p:nvSpPr>
        <p:spPr>
          <a:xfrm>
            <a:off x="1287786" y="2000357"/>
            <a:ext cx="16842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grpSp>
        <p:nvGrpSpPr>
          <p:cNvPr id="152" name="Google Shape;152;p12"/>
          <p:cNvGrpSpPr/>
          <p:nvPr/>
        </p:nvGrpSpPr>
        <p:grpSpPr>
          <a:xfrm>
            <a:off x="17868520" y="-180826"/>
            <a:ext cx="1154503" cy="10467826"/>
            <a:chOff x="0" y="-47625"/>
            <a:chExt cx="304067" cy="2756958"/>
          </a:xfrm>
        </p:grpSpPr>
        <p:sp>
          <p:nvSpPr>
            <p:cNvPr id="153" name="Google Shape;153;p12"/>
            <p:cNvSpPr/>
            <p:nvPr/>
          </p:nvSpPr>
          <p:spPr>
            <a:xfrm>
              <a:off x="0" y="0"/>
              <a:ext cx="304067" cy="2709333"/>
            </a:xfrm>
            <a:custGeom>
              <a:rect b="b" l="l" r="r" t="t"/>
              <a:pathLst>
                <a:path extrusionOk="0" h="2709333" w="304067">
                  <a:moveTo>
                    <a:pt x="0" y="0"/>
                  </a:moveTo>
                  <a:lnTo>
                    <a:pt x="304067" y="0"/>
                  </a:lnTo>
                  <a:lnTo>
                    <a:pt x="304067" y="2709333"/>
                  </a:lnTo>
                  <a:lnTo>
                    <a:pt x="0" y="2709333"/>
                  </a:lnTo>
                  <a:close/>
                </a:path>
              </a:pathLst>
            </a:custGeom>
            <a:solidFill>
              <a:srgbClr val="FEFF05"/>
            </a:solidFill>
            <a:ln>
              <a:noFill/>
            </a:ln>
          </p:spPr>
        </p:sp>
        <p:sp>
          <p:nvSpPr>
            <p:cNvPr id="154" name="Google Shape;154;p12"/>
            <p:cNvSpPr txBox="1"/>
            <p:nvPr/>
          </p:nvSpPr>
          <p:spPr>
            <a:xfrm>
              <a:off x="0" y="-47625"/>
              <a:ext cx="30406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12"/>
          <p:cNvGrpSpPr/>
          <p:nvPr/>
        </p:nvGrpSpPr>
        <p:grpSpPr>
          <a:xfrm>
            <a:off x="-808409" y="-180826"/>
            <a:ext cx="1154503" cy="10467826"/>
            <a:chOff x="0" y="-47625"/>
            <a:chExt cx="304067" cy="2756958"/>
          </a:xfrm>
        </p:grpSpPr>
        <p:sp>
          <p:nvSpPr>
            <p:cNvPr id="156" name="Google Shape;156;p12"/>
            <p:cNvSpPr/>
            <p:nvPr/>
          </p:nvSpPr>
          <p:spPr>
            <a:xfrm>
              <a:off x="0" y="0"/>
              <a:ext cx="304067" cy="2709333"/>
            </a:xfrm>
            <a:custGeom>
              <a:rect b="b" l="l" r="r" t="t"/>
              <a:pathLst>
                <a:path extrusionOk="0" h="2709333" w="304067">
                  <a:moveTo>
                    <a:pt x="0" y="0"/>
                  </a:moveTo>
                  <a:lnTo>
                    <a:pt x="304067" y="0"/>
                  </a:lnTo>
                  <a:lnTo>
                    <a:pt x="304067" y="2709333"/>
                  </a:lnTo>
                  <a:lnTo>
                    <a:pt x="0" y="2709333"/>
                  </a:lnTo>
                  <a:close/>
                </a:path>
              </a:pathLst>
            </a:custGeom>
            <a:solidFill>
              <a:srgbClr val="FEFF05"/>
            </a:solidFill>
            <a:ln>
              <a:noFill/>
            </a:ln>
          </p:spPr>
        </p:sp>
        <p:sp>
          <p:nvSpPr>
            <p:cNvPr id="157" name="Google Shape;157;p12"/>
            <p:cNvSpPr txBox="1"/>
            <p:nvPr/>
          </p:nvSpPr>
          <p:spPr>
            <a:xfrm>
              <a:off x="0" y="-47625"/>
              <a:ext cx="30406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2"/>
          <p:cNvSpPr txBox="1"/>
          <p:nvPr/>
        </p:nvSpPr>
        <p:spPr>
          <a:xfrm>
            <a:off x="9948125" y="2215750"/>
            <a:ext cx="7706100" cy="973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Lato"/>
                <a:ea typeface="Lato"/>
                <a:cs typeface="Lato"/>
                <a:sym typeface="Lato"/>
              </a:rPr>
              <a:t>Mission-organization’s function in society</a:t>
            </a:r>
            <a:endParaRPr b="1" sz="2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700">
              <a:solidFill>
                <a:schemeClr val="dk1"/>
              </a:solidFill>
              <a:latin typeface="Lato"/>
              <a:ea typeface="Lato"/>
              <a:cs typeface="Lato"/>
              <a:sym typeface="Lato"/>
            </a:endParaRPr>
          </a:p>
          <a:p>
            <a:pPr indent="0" lvl="0" marL="0" rtl="0" algn="l">
              <a:lnSpc>
                <a:spcPct val="150000"/>
              </a:lnSpc>
              <a:spcBef>
                <a:spcPts val="0"/>
              </a:spcBef>
              <a:spcAft>
                <a:spcPts val="0"/>
              </a:spcAft>
              <a:buNone/>
            </a:pPr>
            <a:r>
              <a:rPr b="1" lang="en-US" sz="1700">
                <a:solidFill>
                  <a:schemeClr val="dk1"/>
                </a:solidFill>
                <a:latin typeface="Lato"/>
                <a:ea typeface="Lato"/>
                <a:cs typeface="Lato"/>
                <a:sym typeface="Lato"/>
              </a:rPr>
              <a:t>Bara Homes Groups is a for profit organization with a mission to provide construction and facility maintenance services to pastors, board of trustees, facility managers, treasurers, Real Estate Agents, Property Investors, retirees, healthcare workers, retail workers, and beyond through online and physical platforms.</a:t>
            </a:r>
            <a:endParaRPr sz="1100">
              <a:solidFill>
                <a:srgbClr val="434343"/>
              </a:solidFill>
              <a:highlight>
                <a:srgbClr val="FFFF00"/>
              </a:highlight>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100">
              <a:solidFill>
                <a:srgbClr val="434343"/>
              </a:solidFill>
              <a:highlight>
                <a:srgbClr val="FFFF00"/>
              </a:highlight>
              <a:latin typeface="Lato"/>
              <a:ea typeface="Lato"/>
              <a:cs typeface="Lato"/>
              <a:sym typeface="Lato"/>
            </a:endParaRPr>
          </a:p>
          <a:p>
            <a:pPr indent="0" lvl="0" marL="0" rtl="0" algn="l">
              <a:lnSpc>
                <a:spcPct val="115000"/>
              </a:lnSpc>
              <a:spcBef>
                <a:spcPts val="0"/>
              </a:spcBef>
              <a:spcAft>
                <a:spcPts val="0"/>
              </a:spcAft>
              <a:buNone/>
            </a:pPr>
            <a:r>
              <a:rPr b="1" lang="en-US" sz="2200">
                <a:solidFill>
                  <a:schemeClr val="dk1"/>
                </a:solidFill>
                <a:latin typeface="Lato"/>
                <a:ea typeface="Lato"/>
                <a:cs typeface="Lato"/>
                <a:sym typeface="Lato"/>
              </a:rPr>
              <a:t>Current/ Recent History</a:t>
            </a:r>
            <a:endParaRPr b="1" sz="2200">
              <a:solidFill>
                <a:schemeClr val="dk1"/>
              </a:solidFill>
              <a:highlight>
                <a:srgbClr val="FFFF00"/>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latin typeface="Lato"/>
                <a:ea typeface="Lato"/>
                <a:cs typeface="Lato"/>
                <a:sym typeface="Lato"/>
              </a:rPr>
              <a:t>Bara Homes Group has effectively assisted four churches, </a:t>
            </a:r>
            <a:r>
              <a:rPr b="1" lang="en-US" sz="1700">
                <a:solidFill>
                  <a:schemeClr val="dk1"/>
                </a:solidFill>
                <a:latin typeface="Lato"/>
                <a:ea typeface="Lato"/>
                <a:cs typeface="Lato"/>
                <a:sym typeface="Lato"/>
              </a:rPr>
              <a:t>resulting</a:t>
            </a:r>
            <a:r>
              <a:rPr b="1" lang="en-US" sz="1700">
                <a:solidFill>
                  <a:schemeClr val="dk1"/>
                </a:solidFill>
                <a:latin typeface="Lato"/>
                <a:ea typeface="Lato"/>
                <a:cs typeface="Lato"/>
                <a:sym typeface="Lato"/>
              </a:rPr>
              <a:t> in $220,000 in revenue solely through </a:t>
            </a:r>
            <a:r>
              <a:rPr b="1" lang="en-US" sz="1700">
                <a:solidFill>
                  <a:schemeClr val="dk1"/>
                </a:solidFill>
                <a:latin typeface="Lato"/>
                <a:ea typeface="Lato"/>
                <a:cs typeface="Lato"/>
                <a:sym typeface="Lato"/>
              </a:rPr>
              <a:t>referrals, showcasing its ability to establish strong relationships within specialized markets.</a:t>
            </a:r>
            <a:endParaRPr b="1" sz="17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latin typeface="Lato"/>
                <a:ea typeface="Lato"/>
                <a:cs typeface="Lato"/>
                <a:sym typeface="Lato"/>
              </a:rPr>
              <a:t>Furthermore, Bara Homes Group has renovated 10 kitchens generating over $200,000 in revenue. Additionally, Bara Homes Group renovated 158 affordable homes generating over $150,000 in revenue. </a:t>
            </a:r>
            <a:endParaRPr b="1" sz="17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US" sz="2200">
                <a:solidFill>
                  <a:schemeClr val="dk1"/>
                </a:solidFill>
                <a:latin typeface="Lato"/>
                <a:ea typeface="Lato"/>
                <a:cs typeface="Lato"/>
                <a:sym typeface="Lato"/>
              </a:rPr>
              <a:t>CVP</a:t>
            </a:r>
            <a:endParaRPr b="1" sz="2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US" sz="1500">
                <a:solidFill>
                  <a:schemeClr val="dk1"/>
                </a:solidFill>
                <a:latin typeface="Lato"/>
                <a:ea typeface="Lato"/>
                <a:cs typeface="Lato"/>
                <a:sym typeface="Lato"/>
              </a:rPr>
              <a:t>-</a:t>
            </a:r>
            <a:r>
              <a:rPr b="1" lang="en-US" sz="1600">
                <a:solidFill>
                  <a:schemeClr val="dk1"/>
                </a:solidFill>
                <a:latin typeface="Lato"/>
                <a:ea typeface="Lato"/>
                <a:cs typeface="Lato"/>
                <a:sym typeface="Lato"/>
              </a:rPr>
              <a:t> For those looking to renovate a house of worship or their kitchen, Bara Homes Group is a woman-owned, affordable renovation service focusing on revitalizing communities with their residential remodeling, urban redevelopment, consulting, and government contracting services or providing access to an affordable rental program. </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US" sz="1600">
                <a:solidFill>
                  <a:schemeClr val="dk1"/>
                </a:solidFill>
                <a:latin typeface="Lato"/>
                <a:ea typeface="Lato"/>
                <a:cs typeface="Lato"/>
                <a:sym typeface="Lato"/>
              </a:rPr>
              <a:t>Sources of Differentiation-  Ability to work with flexible budgets, excellent time management skills, and strong community outreach.</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rgbClr val="FF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100">
              <a:solidFill>
                <a:srgbClr val="434343"/>
              </a:solidFill>
              <a:highlight>
                <a:srgbClr val="FFFF00"/>
              </a:highlight>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100">
              <a:solidFill>
                <a:srgbClr val="434343"/>
              </a:solidFill>
              <a:highlight>
                <a:srgbClr val="FFFF00"/>
              </a:highlight>
              <a:latin typeface="Lato"/>
              <a:ea typeface="Lato"/>
              <a:cs typeface="Lato"/>
              <a:sym typeface="Lato"/>
            </a:endParaRPr>
          </a:p>
          <a:p>
            <a:pPr indent="0" lvl="0" marL="0" rtl="0" algn="l">
              <a:lnSpc>
                <a:spcPct val="150000"/>
              </a:lnSpc>
              <a:spcBef>
                <a:spcPts val="0"/>
              </a:spcBef>
              <a:spcAft>
                <a:spcPts val="0"/>
              </a:spcAft>
              <a:buClr>
                <a:schemeClr val="dk1"/>
              </a:buClr>
              <a:buSzPts val="1100"/>
              <a:buFont typeface="Arial"/>
              <a:buNone/>
            </a:pPr>
            <a:r>
              <a:t/>
            </a:r>
            <a:endParaRPr sz="1100">
              <a:solidFill>
                <a:srgbClr val="434343"/>
              </a:solidFill>
              <a:highlight>
                <a:srgbClr val="FFFF00"/>
              </a:highlight>
              <a:latin typeface="Lato"/>
              <a:ea typeface="Lato"/>
              <a:cs typeface="Lato"/>
              <a:sym typeface="Lato"/>
            </a:endParaRPr>
          </a:p>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159" name="Google Shape;159;p12"/>
          <p:cNvSpPr txBox="1"/>
          <p:nvPr/>
        </p:nvSpPr>
        <p:spPr>
          <a:xfrm>
            <a:off x="15067638" y="136075"/>
            <a:ext cx="2247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latin typeface="Archivo Black"/>
                <a:ea typeface="Archivo Black"/>
                <a:cs typeface="Archivo Black"/>
                <a:sym typeface="Archivo Black"/>
              </a:rPr>
              <a:t>Desiree, Dina, Yasmin</a:t>
            </a:r>
            <a:endParaRPr sz="1700">
              <a:solidFill>
                <a:schemeClr val="dk1"/>
              </a:solidFill>
              <a:latin typeface="Archivo Black"/>
              <a:ea typeface="Archivo Black"/>
              <a:cs typeface="Archivo Black"/>
              <a:sym typeface="Archiv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30"/>
          <p:cNvGrpSpPr/>
          <p:nvPr/>
        </p:nvGrpSpPr>
        <p:grpSpPr>
          <a:xfrm>
            <a:off x="0" y="2045377"/>
            <a:ext cx="17458945" cy="6015420"/>
            <a:chOff x="0" y="-47625"/>
            <a:chExt cx="4598241" cy="1584308"/>
          </a:xfrm>
        </p:grpSpPr>
        <p:sp>
          <p:nvSpPr>
            <p:cNvPr id="461" name="Google Shape;461;p30"/>
            <p:cNvSpPr/>
            <p:nvPr/>
          </p:nvSpPr>
          <p:spPr>
            <a:xfrm>
              <a:off x="0" y="0"/>
              <a:ext cx="4598241" cy="1536683"/>
            </a:xfrm>
            <a:custGeom>
              <a:rect b="b" l="l" r="r" t="t"/>
              <a:pathLst>
                <a:path extrusionOk="0" h="1536683" w="4598241">
                  <a:moveTo>
                    <a:pt x="0" y="0"/>
                  </a:moveTo>
                  <a:lnTo>
                    <a:pt x="4598241" y="0"/>
                  </a:lnTo>
                  <a:lnTo>
                    <a:pt x="4598241" y="1536683"/>
                  </a:lnTo>
                  <a:lnTo>
                    <a:pt x="0" y="1536683"/>
                  </a:lnTo>
                  <a:close/>
                </a:path>
              </a:pathLst>
            </a:custGeom>
            <a:solidFill>
              <a:srgbClr val="FEFF05"/>
            </a:solidFill>
            <a:ln>
              <a:noFill/>
            </a:ln>
          </p:spPr>
        </p:sp>
        <p:sp>
          <p:nvSpPr>
            <p:cNvPr id="462" name="Google Shape;462;p30"/>
            <p:cNvSpPr txBox="1"/>
            <p:nvPr/>
          </p:nvSpPr>
          <p:spPr>
            <a:xfrm>
              <a:off x="0" y="-47625"/>
              <a:ext cx="4598241" cy="158430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3" name="Google Shape;463;p30"/>
          <p:cNvSpPr txBox="1"/>
          <p:nvPr/>
        </p:nvSpPr>
        <p:spPr>
          <a:xfrm>
            <a:off x="276000" y="509815"/>
            <a:ext cx="128049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TIMELINE-</a:t>
            </a:r>
            <a:endParaRPr/>
          </a:p>
        </p:txBody>
      </p:sp>
      <p:grpSp>
        <p:nvGrpSpPr>
          <p:cNvPr id="464" name="Google Shape;464;p30"/>
          <p:cNvGrpSpPr/>
          <p:nvPr/>
        </p:nvGrpSpPr>
        <p:grpSpPr>
          <a:xfrm rot="2700000">
            <a:off x="15007929" y="3387344"/>
            <a:ext cx="858869" cy="858869"/>
            <a:chOff x="0" y="0"/>
            <a:chExt cx="812800" cy="812800"/>
          </a:xfrm>
        </p:grpSpPr>
        <p:sp>
          <p:nvSpPr>
            <p:cNvPr id="465" name="Google Shape;465;p30"/>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66" name="Google Shape;466;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30"/>
          <p:cNvGrpSpPr/>
          <p:nvPr/>
        </p:nvGrpSpPr>
        <p:grpSpPr>
          <a:xfrm>
            <a:off x="12776034" y="6517747"/>
            <a:ext cx="3086100" cy="3086100"/>
            <a:chOff x="0" y="0"/>
            <a:chExt cx="812800" cy="812800"/>
          </a:xfrm>
        </p:grpSpPr>
        <p:sp>
          <p:nvSpPr>
            <p:cNvPr id="468" name="Google Shape;468;p3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69" name="Google Shape;469;p3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rPr lang="en-US" sz="2800">
                  <a:solidFill>
                    <a:schemeClr val="dk1"/>
                  </a:solidFill>
                  <a:latin typeface="Calibri"/>
                  <a:ea typeface="Calibri"/>
                  <a:cs typeface="Calibri"/>
                  <a:sym typeface="Calibri"/>
                </a:rPr>
                <a:t>Ashley</a:t>
              </a:r>
              <a:endParaRPr b="0" i="0" sz="2800" u="none" cap="none" strike="noStrike">
                <a:solidFill>
                  <a:schemeClr val="dk1"/>
                </a:solidFill>
                <a:latin typeface="Calibri"/>
                <a:ea typeface="Calibri"/>
                <a:cs typeface="Calibri"/>
                <a:sym typeface="Calibri"/>
              </a:endParaRPr>
            </a:p>
          </p:txBody>
        </p:sp>
      </p:grpSp>
      <p:sp>
        <p:nvSpPr>
          <p:cNvPr id="470" name="Google Shape;470;p30"/>
          <p:cNvSpPr txBox="1"/>
          <p:nvPr/>
        </p:nvSpPr>
        <p:spPr>
          <a:xfrm>
            <a:off x="10606825" y="2430750"/>
            <a:ext cx="2628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Ashley</a:t>
            </a:r>
            <a:endParaRPr sz="2100">
              <a:solidFill>
                <a:schemeClr val="dk1"/>
              </a:solidFill>
              <a:latin typeface="Archivo Black"/>
              <a:ea typeface="Archivo Black"/>
              <a:cs typeface="Archivo Black"/>
              <a:sym typeface="Archivo Black"/>
            </a:endParaRPr>
          </a:p>
        </p:txBody>
      </p:sp>
      <p:pic>
        <p:nvPicPr>
          <p:cNvPr id="471" name="Google Shape;471;p30"/>
          <p:cNvPicPr preferRelativeResize="0"/>
          <p:nvPr/>
        </p:nvPicPr>
        <p:blipFill>
          <a:blip r:embed="rId3">
            <a:alphaModFix/>
          </a:blip>
          <a:stretch>
            <a:fillRect/>
          </a:stretch>
        </p:blipFill>
        <p:spPr>
          <a:xfrm>
            <a:off x="0" y="2228575"/>
            <a:ext cx="10368323" cy="5832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31"/>
          <p:cNvGrpSpPr/>
          <p:nvPr/>
        </p:nvGrpSpPr>
        <p:grpSpPr>
          <a:xfrm>
            <a:off x="12087035" y="-180826"/>
            <a:ext cx="3237117" cy="10467826"/>
            <a:chOff x="0" y="-47625"/>
            <a:chExt cx="852574" cy="2756958"/>
          </a:xfrm>
        </p:grpSpPr>
        <p:sp>
          <p:nvSpPr>
            <p:cNvPr id="477" name="Google Shape;477;p31"/>
            <p:cNvSpPr/>
            <p:nvPr/>
          </p:nvSpPr>
          <p:spPr>
            <a:xfrm>
              <a:off x="0" y="0"/>
              <a:ext cx="852574" cy="2709333"/>
            </a:xfrm>
            <a:custGeom>
              <a:rect b="b" l="l" r="r" t="t"/>
              <a:pathLst>
                <a:path extrusionOk="0" h="2709333" w="852574">
                  <a:moveTo>
                    <a:pt x="0" y="0"/>
                  </a:moveTo>
                  <a:lnTo>
                    <a:pt x="852574" y="0"/>
                  </a:lnTo>
                  <a:lnTo>
                    <a:pt x="852574" y="2709333"/>
                  </a:lnTo>
                  <a:lnTo>
                    <a:pt x="0" y="2709333"/>
                  </a:lnTo>
                  <a:close/>
                </a:path>
              </a:pathLst>
            </a:custGeom>
            <a:solidFill>
              <a:srgbClr val="FEFF05"/>
            </a:solidFill>
            <a:ln>
              <a:noFill/>
            </a:ln>
          </p:spPr>
        </p:sp>
        <p:sp>
          <p:nvSpPr>
            <p:cNvPr id="478" name="Google Shape;478;p31"/>
            <p:cNvSpPr txBox="1"/>
            <p:nvPr/>
          </p:nvSpPr>
          <p:spPr>
            <a:xfrm>
              <a:off x="0" y="-47625"/>
              <a:ext cx="85257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79" name="Google Shape;479;p31"/>
          <p:cNvPicPr preferRelativeResize="0"/>
          <p:nvPr/>
        </p:nvPicPr>
        <p:blipFill>
          <a:blip r:embed="rId3">
            <a:alphaModFix/>
          </a:blip>
          <a:stretch>
            <a:fillRect/>
          </a:stretch>
        </p:blipFill>
        <p:spPr>
          <a:xfrm>
            <a:off x="10151875" y="2843125"/>
            <a:ext cx="7107426" cy="6491769"/>
          </a:xfrm>
          <a:prstGeom prst="rect">
            <a:avLst/>
          </a:prstGeom>
          <a:noFill/>
          <a:ln>
            <a:noFill/>
          </a:ln>
        </p:spPr>
      </p:pic>
      <p:grpSp>
        <p:nvGrpSpPr>
          <p:cNvPr id="480" name="Google Shape;480;p31"/>
          <p:cNvGrpSpPr/>
          <p:nvPr/>
        </p:nvGrpSpPr>
        <p:grpSpPr>
          <a:xfrm>
            <a:off x="0" y="-180826"/>
            <a:ext cx="368858" cy="10467826"/>
            <a:chOff x="0" y="-47625"/>
            <a:chExt cx="97148" cy="2756958"/>
          </a:xfrm>
        </p:grpSpPr>
        <p:sp>
          <p:nvSpPr>
            <p:cNvPr id="481" name="Google Shape;481;p31"/>
            <p:cNvSpPr/>
            <p:nvPr/>
          </p:nvSpPr>
          <p:spPr>
            <a:xfrm>
              <a:off x="0" y="0"/>
              <a:ext cx="97148" cy="2709333"/>
            </a:xfrm>
            <a:custGeom>
              <a:rect b="b" l="l" r="r" t="t"/>
              <a:pathLst>
                <a:path extrusionOk="0" h="2709333" w="97148">
                  <a:moveTo>
                    <a:pt x="0" y="0"/>
                  </a:moveTo>
                  <a:lnTo>
                    <a:pt x="97148" y="0"/>
                  </a:lnTo>
                  <a:lnTo>
                    <a:pt x="97148" y="2709333"/>
                  </a:lnTo>
                  <a:lnTo>
                    <a:pt x="0" y="2709333"/>
                  </a:lnTo>
                  <a:close/>
                </a:path>
              </a:pathLst>
            </a:custGeom>
            <a:solidFill>
              <a:srgbClr val="FEFF05"/>
            </a:solidFill>
            <a:ln>
              <a:noFill/>
            </a:ln>
          </p:spPr>
        </p:sp>
        <p:sp>
          <p:nvSpPr>
            <p:cNvPr id="482" name="Google Shape;482;p31"/>
            <p:cNvSpPr txBox="1"/>
            <p:nvPr/>
          </p:nvSpPr>
          <p:spPr>
            <a:xfrm>
              <a:off x="0" y="-47625"/>
              <a:ext cx="971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31"/>
          <p:cNvSpPr txBox="1"/>
          <p:nvPr/>
        </p:nvSpPr>
        <p:spPr>
          <a:xfrm>
            <a:off x="654825" y="225325"/>
            <a:ext cx="136581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ANALYTICS  </a:t>
            </a:r>
            <a:endParaRPr/>
          </a:p>
        </p:txBody>
      </p:sp>
      <p:sp>
        <p:nvSpPr>
          <p:cNvPr id="484" name="Google Shape;484;p31"/>
          <p:cNvSpPr txBox="1"/>
          <p:nvPr/>
        </p:nvSpPr>
        <p:spPr>
          <a:xfrm>
            <a:off x="3396152" y="6847796"/>
            <a:ext cx="4584000" cy="2154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t/>
            </a:r>
            <a:endParaRPr/>
          </a:p>
        </p:txBody>
      </p:sp>
      <p:sp>
        <p:nvSpPr>
          <p:cNvPr id="485" name="Google Shape;485;p31"/>
          <p:cNvSpPr txBox="1"/>
          <p:nvPr/>
        </p:nvSpPr>
        <p:spPr>
          <a:xfrm>
            <a:off x="3396152" y="4104530"/>
            <a:ext cx="4584000" cy="2154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t/>
            </a:r>
            <a:endParaRPr/>
          </a:p>
        </p:txBody>
      </p:sp>
      <p:sp>
        <p:nvSpPr>
          <p:cNvPr id="486" name="Google Shape;486;p31"/>
          <p:cNvSpPr txBox="1"/>
          <p:nvPr/>
        </p:nvSpPr>
        <p:spPr>
          <a:xfrm>
            <a:off x="1028700" y="3324188"/>
            <a:ext cx="8308500" cy="4202100"/>
          </a:xfrm>
          <a:prstGeom prst="rect">
            <a:avLst/>
          </a:prstGeom>
          <a:noFill/>
          <a:ln>
            <a:noFill/>
          </a:ln>
        </p:spPr>
        <p:txBody>
          <a:bodyPr anchorCtr="0" anchor="t" bIns="0" lIns="0" spcFirstLastPara="1" rIns="0" wrap="square" tIns="0">
            <a:spAutoFit/>
          </a:bodyPr>
          <a:lstStyle/>
          <a:p>
            <a:pPr indent="-361950" lvl="0" marL="457200" rtl="0" algn="l">
              <a:lnSpc>
                <a:spcPct val="150000"/>
              </a:lnSpc>
              <a:spcBef>
                <a:spcPts val="0"/>
              </a:spcBef>
              <a:spcAft>
                <a:spcPts val="0"/>
              </a:spcAft>
              <a:buClr>
                <a:schemeClr val="dk1"/>
              </a:buClr>
              <a:buSzPts val="2100"/>
              <a:buFont typeface="Lato"/>
              <a:buChar char="●"/>
            </a:pPr>
            <a:r>
              <a:rPr b="1" lang="en-US" sz="2100">
                <a:solidFill>
                  <a:schemeClr val="dk1"/>
                </a:solidFill>
                <a:latin typeface="Lato"/>
                <a:ea typeface="Lato"/>
                <a:cs typeface="Lato"/>
                <a:sym typeface="Lato"/>
              </a:rPr>
              <a:t>Increase in contacts with Houses of Worship by 70%</a:t>
            </a:r>
            <a:endParaRPr b="1" sz="2100">
              <a:solidFill>
                <a:schemeClr val="dk1"/>
              </a:solidFill>
              <a:latin typeface="Lato"/>
              <a:ea typeface="Lato"/>
              <a:cs typeface="Lato"/>
              <a:sym typeface="Lato"/>
            </a:endParaRPr>
          </a:p>
          <a:p>
            <a:pPr indent="-361950" lvl="0" marL="457200" rtl="0" algn="l">
              <a:lnSpc>
                <a:spcPct val="150000"/>
              </a:lnSpc>
              <a:spcBef>
                <a:spcPts val="0"/>
              </a:spcBef>
              <a:spcAft>
                <a:spcPts val="0"/>
              </a:spcAft>
              <a:buClr>
                <a:schemeClr val="dk1"/>
              </a:buClr>
              <a:buSzPts val="2100"/>
              <a:buFont typeface="Lato"/>
              <a:buChar char="●"/>
            </a:pPr>
            <a:r>
              <a:rPr b="1" lang="en-US" sz="2100">
                <a:solidFill>
                  <a:schemeClr val="dk1"/>
                </a:solidFill>
                <a:latin typeface="Lato"/>
                <a:ea typeface="Lato"/>
                <a:cs typeface="Lato"/>
                <a:sym typeface="Lato"/>
              </a:rPr>
              <a:t>Reach 10% of all Houses of Worship in Bergen, Essex, and Union County. (170 houses of worship)</a:t>
            </a:r>
            <a:endParaRPr b="1" sz="2100">
              <a:solidFill>
                <a:schemeClr val="dk1"/>
              </a:solidFill>
              <a:latin typeface="Lato"/>
              <a:ea typeface="Lato"/>
              <a:cs typeface="Lato"/>
              <a:sym typeface="Lato"/>
            </a:endParaRPr>
          </a:p>
          <a:p>
            <a:pPr indent="-361950" lvl="0" marL="457200" rtl="0" algn="l">
              <a:lnSpc>
                <a:spcPct val="150000"/>
              </a:lnSpc>
              <a:spcBef>
                <a:spcPts val="0"/>
              </a:spcBef>
              <a:spcAft>
                <a:spcPts val="0"/>
              </a:spcAft>
              <a:buClr>
                <a:schemeClr val="dk1"/>
              </a:buClr>
              <a:buSzPts val="2100"/>
              <a:buFont typeface="Lato"/>
              <a:buChar char="●"/>
            </a:pPr>
            <a:r>
              <a:rPr b="1" lang="en-US" sz="2100">
                <a:solidFill>
                  <a:schemeClr val="dk1"/>
                </a:solidFill>
                <a:latin typeface="Lato"/>
                <a:ea typeface="Lato"/>
                <a:cs typeface="Lato"/>
                <a:sym typeface="Lato"/>
              </a:rPr>
              <a:t>Expand affordable housing restoration to other low to moderate NJ communities such as Bergen County (Hackensack, </a:t>
            </a:r>
            <a:endParaRPr b="1" sz="2100">
              <a:solidFill>
                <a:schemeClr val="dk1"/>
              </a:solidFill>
              <a:latin typeface="Lato"/>
              <a:ea typeface="Lato"/>
              <a:cs typeface="Lato"/>
              <a:sym typeface="Lato"/>
            </a:endParaRPr>
          </a:p>
          <a:p>
            <a:pPr indent="-361950" lvl="0" marL="457200" rtl="0" algn="l">
              <a:lnSpc>
                <a:spcPct val="150000"/>
              </a:lnSpc>
              <a:spcBef>
                <a:spcPts val="0"/>
              </a:spcBef>
              <a:spcAft>
                <a:spcPts val="0"/>
              </a:spcAft>
              <a:buClr>
                <a:schemeClr val="dk1"/>
              </a:buClr>
              <a:buSzPts val="2100"/>
              <a:buFont typeface="Lato"/>
              <a:buChar char="●"/>
            </a:pPr>
            <a:r>
              <a:rPr b="1" lang="en-US" sz="2100">
                <a:solidFill>
                  <a:schemeClr val="dk1"/>
                </a:solidFill>
                <a:latin typeface="Lato"/>
                <a:ea typeface="Lato"/>
                <a:cs typeface="Lato"/>
                <a:sym typeface="Lato"/>
              </a:rPr>
              <a:t>Social media analytics are boosted. Ex. Facebook profile views are high, likes on Instagram posts have increased, etc.  </a:t>
            </a:r>
            <a:endParaRPr b="1" sz="2100">
              <a:solidFill>
                <a:schemeClr val="dk1"/>
              </a:solidFill>
              <a:latin typeface="Lato"/>
              <a:ea typeface="Lato"/>
              <a:cs typeface="Lato"/>
              <a:sym typeface="Lato"/>
            </a:endParaRPr>
          </a:p>
          <a:p>
            <a:pPr indent="-361950" lvl="0" marL="457200" rtl="0" algn="l">
              <a:lnSpc>
                <a:spcPct val="150000"/>
              </a:lnSpc>
              <a:spcBef>
                <a:spcPts val="0"/>
              </a:spcBef>
              <a:spcAft>
                <a:spcPts val="0"/>
              </a:spcAft>
              <a:buClr>
                <a:schemeClr val="dk1"/>
              </a:buClr>
              <a:buSzPts val="2100"/>
              <a:buFont typeface="Lato"/>
              <a:buChar char="●"/>
            </a:pPr>
            <a:r>
              <a:rPr b="1" lang="en-US" sz="2100">
                <a:solidFill>
                  <a:schemeClr val="dk1"/>
                </a:solidFill>
                <a:latin typeface="Lato"/>
                <a:ea typeface="Lato"/>
                <a:cs typeface="Lato"/>
                <a:sym typeface="Lato"/>
              </a:rPr>
              <a:t>Tracking increased number of people viewing  website and signing up and utilizing newsletter service.</a:t>
            </a:r>
            <a:endParaRPr b="1" sz="2100">
              <a:solidFill>
                <a:schemeClr val="dk1"/>
              </a:solidFill>
              <a:latin typeface="Lato"/>
              <a:ea typeface="Lato"/>
              <a:cs typeface="Lato"/>
              <a:sym typeface="Lato"/>
            </a:endParaRPr>
          </a:p>
        </p:txBody>
      </p:sp>
      <p:grpSp>
        <p:nvGrpSpPr>
          <p:cNvPr id="487" name="Google Shape;487;p31"/>
          <p:cNvGrpSpPr/>
          <p:nvPr/>
        </p:nvGrpSpPr>
        <p:grpSpPr>
          <a:xfrm rot="2700000">
            <a:off x="13276159" y="663400"/>
            <a:ext cx="858869" cy="858869"/>
            <a:chOff x="0" y="0"/>
            <a:chExt cx="812800" cy="812800"/>
          </a:xfrm>
        </p:grpSpPr>
        <p:sp>
          <p:nvSpPr>
            <p:cNvPr id="488" name="Google Shape;488;p3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89" name="Google Shape;489;p3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0" name="Google Shape;490;p31"/>
          <p:cNvGrpSpPr/>
          <p:nvPr/>
        </p:nvGrpSpPr>
        <p:grpSpPr>
          <a:xfrm>
            <a:off x="7065787" y="8894415"/>
            <a:ext cx="3086100" cy="3086100"/>
            <a:chOff x="0" y="0"/>
            <a:chExt cx="812800" cy="812800"/>
          </a:xfrm>
        </p:grpSpPr>
        <p:sp>
          <p:nvSpPr>
            <p:cNvPr id="491" name="Google Shape;491;p3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492" name="Google Shape;492;p3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31"/>
          <p:cNvSpPr txBox="1"/>
          <p:nvPr/>
        </p:nvSpPr>
        <p:spPr>
          <a:xfrm>
            <a:off x="12087025" y="9334900"/>
            <a:ext cx="600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Dina Desiree Yasmin</a:t>
            </a:r>
            <a:endParaRPr sz="21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Kritika</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grpSp>
        <p:nvGrpSpPr>
          <p:cNvPr id="498" name="Google Shape;498;p32"/>
          <p:cNvGrpSpPr/>
          <p:nvPr/>
        </p:nvGrpSpPr>
        <p:grpSpPr>
          <a:xfrm>
            <a:off x="1294168" y="3058898"/>
            <a:ext cx="4748420" cy="6600812"/>
            <a:chOff x="0" y="-47625"/>
            <a:chExt cx="511799" cy="559424"/>
          </a:xfrm>
        </p:grpSpPr>
        <p:sp>
          <p:nvSpPr>
            <p:cNvPr id="499" name="Google Shape;499;p3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1" name="Google Shape;501;p32"/>
          <p:cNvSpPr txBox="1"/>
          <p:nvPr/>
        </p:nvSpPr>
        <p:spPr>
          <a:xfrm>
            <a:off x="9831050" y="3058900"/>
            <a:ext cx="4159800" cy="5460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t/>
            </a:r>
            <a:endParaRPr sz="3547">
              <a:latin typeface="Archivo Black"/>
              <a:ea typeface="Archivo Black"/>
              <a:cs typeface="Archivo Black"/>
              <a:sym typeface="Archivo Black"/>
            </a:endParaRPr>
          </a:p>
        </p:txBody>
      </p:sp>
      <p:grpSp>
        <p:nvGrpSpPr>
          <p:cNvPr id="502" name="Google Shape;502;p32"/>
          <p:cNvGrpSpPr/>
          <p:nvPr/>
        </p:nvGrpSpPr>
        <p:grpSpPr>
          <a:xfrm>
            <a:off x="11723778" y="2564624"/>
            <a:ext cx="5307816" cy="7025303"/>
            <a:chOff x="0" y="-47625"/>
            <a:chExt cx="511799" cy="559424"/>
          </a:xfrm>
        </p:grpSpPr>
        <p:sp>
          <p:nvSpPr>
            <p:cNvPr id="503" name="Google Shape;503;p3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2"/>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32"/>
          <p:cNvGrpSpPr/>
          <p:nvPr/>
        </p:nvGrpSpPr>
        <p:grpSpPr>
          <a:xfrm>
            <a:off x="16570458" y="1775566"/>
            <a:ext cx="3086100" cy="3086100"/>
            <a:chOff x="0" y="0"/>
            <a:chExt cx="812800" cy="812800"/>
          </a:xfrm>
        </p:grpSpPr>
        <p:sp>
          <p:nvSpPr>
            <p:cNvPr id="506" name="Google Shape;506;p3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07" name="Google Shape;507;p3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32"/>
          <p:cNvSpPr txBox="1"/>
          <p:nvPr/>
        </p:nvSpPr>
        <p:spPr>
          <a:xfrm>
            <a:off x="1286246" y="1687650"/>
            <a:ext cx="101340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MITIGATION</a:t>
            </a:r>
            <a:endParaRPr/>
          </a:p>
        </p:txBody>
      </p:sp>
      <p:sp>
        <p:nvSpPr>
          <p:cNvPr id="509" name="Google Shape;509;p32"/>
          <p:cNvSpPr txBox="1"/>
          <p:nvPr/>
        </p:nvSpPr>
        <p:spPr>
          <a:xfrm>
            <a:off x="1732932" y="4500260"/>
            <a:ext cx="3870900" cy="546000"/>
          </a:xfrm>
          <a:prstGeom prst="rect">
            <a:avLst/>
          </a:prstGeom>
          <a:noFill/>
          <a:ln>
            <a:noFill/>
          </a:ln>
        </p:spPr>
        <p:txBody>
          <a:bodyPr anchorCtr="0" anchor="t" bIns="0" lIns="0" spcFirstLastPara="1" rIns="0" wrap="square" tIns="0">
            <a:spAutoFit/>
          </a:bodyPr>
          <a:lstStyle/>
          <a:p>
            <a:pPr indent="457200" lvl="0" marL="0" marR="0" rtl="0" algn="l">
              <a:lnSpc>
                <a:spcPct val="119988"/>
              </a:lnSpc>
              <a:spcBef>
                <a:spcPts val="0"/>
              </a:spcBef>
              <a:spcAft>
                <a:spcPts val="0"/>
              </a:spcAft>
              <a:buNone/>
            </a:pPr>
            <a:r>
              <a:rPr lang="en-US" sz="3547">
                <a:latin typeface="Archivo Black"/>
                <a:ea typeface="Archivo Black"/>
                <a:cs typeface="Archivo Black"/>
                <a:sym typeface="Archivo Black"/>
              </a:rPr>
              <a:t>Affordability</a:t>
            </a:r>
            <a:endParaRPr/>
          </a:p>
        </p:txBody>
      </p:sp>
      <p:sp>
        <p:nvSpPr>
          <p:cNvPr id="510" name="Google Shape;510;p32"/>
          <p:cNvSpPr txBox="1"/>
          <p:nvPr/>
        </p:nvSpPr>
        <p:spPr>
          <a:xfrm>
            <a:off x="12647992" y="3948998"/>
            <a:ext cx="4032900" cy="120120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lang="en-US" sz="3547">
                <a:latin typeface="Archivo Black"/>
                <a:ea typeface="Archivo Black"/>
                <a:cs typeface="Archivo Black"/>
                <a:sym typeface="Archivo Black"/>
              </a:rPr>
              <a:t>DECREASE IN DEMAND</a:t>
            </a:r>
            <a:endParaRPr/>
          </a:p>
        </p:txBody>
      </p:sp>
      <p:sp>
        <p:nvSpPr>
          <p:cNvPr id="511" name="Google Shape;511;p32"/>
          <p:cNvSpPr txBox="1"/>
          <p:nvPr/>
        </p:nvSpPr>
        <p:spPr>
          <a:xfrm>
            <a:off x="11943647" y="5494275"/>
            <a:ext cx="4450500" cy="4192800"/>
          </a:xfrm>
          <a:prstGeom prst="rect">
            <a:avLst/>
          </a:prstGeom>
          <a:noFill/>
          <a:ln>
            <a:noFill/>
          </a:ln>
        </p:spPr>
        <p:txBody>
          <a:bodyPr anchorCtr="0" anchor="t" bIns="0" lIns="0" spcFirstLastPara="1" rIns="0" wrap="square" tIns="0">
            <a:spAutoFit/>
          </a:bodyPr>
          <a:lstStyle/>
          <a:p>
            <a:pPr indent="-342900" lvl="1" marL="914400" rtl="0" algn="l">
              <a:lnSpc>
                <a:spcPct val="115000"/>
              </a:lnSpc>
              <a:spcBef>
                <a:spcPts val="1200"/>
              </a:spcBef>
              <a:spcAft>
                <a:spcPts val="0"/>
              </a:spcAft>
              <a:buClr>
                <a:schemeClr val="dk1"/>
              </a:buClr>
              <a:buSzPts val="1800"/>
              <a:buFont typeface="Lato"/>
              <a:buChar char="○"/>
            </a:pPr>
            <a:r>
              <a:rPr b="1" lang="en-US" sz="1800">
                <a:solidFill>
                  <a:schemeClr val="dk1"/>
                </a:solidFill>
                <a:latin typeface="Lato"/>
                <a:ea typeface="Lato"/>
                <a:cs typeface="Lato"/>
                <a:sym typeface="Lato"/>
              </a:rPr>
              <a:t>Send feedback forms to clients via email or text message after renovations are completed  to keep pace with shifts in customer preferences and </a:t>
            </a:r>
            <a:r>
              <a:rPr b="1" lang="en-US" sz="1800">
                <a:solidFill>
                  <a:schemeClr val="dk1"/>
                </a:solidFill>
                <a:latin typeface="Lato"/>
                <a:ea typeface="Lato"/>
                <a:cs typeface="Lato"/>
                <a:sym typeface="Lato"/>
              </a:rPr>
              <a:t>improve company performance. </a:t>
            </a:r>
            <a:endParaRPr b="1" sz="1800">
              <a:solidFill>
                <a:schemeClr val="dk1"/>
              </a:solidFill>
              <a:latin typeface="Lato"/>
              <a:ea typeface="Lato"/>
              <a:cs typeface="Lato"/>
              <a:sym typeface="Lato"/>
            </a:endParaRPr>
          </a:p>
          <a:p>
            <a:pPr indent="-342900" lvl="1" marL="914400" rtl="0" algn="l">
              <a:lnSpc>
                <a:spcPct val="115000"/>
              </a:lnSpc>
              <a:spcBef>
                <a:spcPts val="0"/>
              </a:spcBef>
              <a:spcAft>
                <a:spcPts val="0"/>
              </a:spcAft>
              <a:buClr>
                <a:schemeClr val="dk1"/>
              </a:buClr>
              <a:buSzPts val="1800"/>
              <a:buFont typeface="Lato"/>
              <a:buChar char="○"/>
            </a:pPr>
            <a:r>
              <a:rPr b="1" lang="en-US" sz="1800">
                <a:solidFill>
                  <a:schemeClr val="dk1"/>
                </a:solidFill>
                <a:latin typeface="Lato"/>
                <a:ea typeface="Lato"/>
                <a:cs typeface="Lato"/>
                <a:sym typeface="Lato"/>
              </a:rPr>
              <a:t>Diversify the services offered by Bara Homes Group and consider expanding its services to renovations of industrial and commercial  buildings and other areas of residential spaces.</a:t>
            </a:r>
            <a:endParaRPr b="1" sz="1800">
              <a:solidFill>
                <a:schemeClr val="dk1"/>
              </a:solidFill>
              <a:latin typeface="Lato"/>
              <a:ea typeface="Lato"/>
              <a:cs typeface="Lato"/>
              <a:sym typeface="Lato"/>
            </a:endParaRPr>
          </a:p>
          <a:p>
            <a:pPr indent="0" lvl="0" marL="0" marR="0" rtl="0" algn="l">
              <a:lnSpc>
                <a:spcPct val="140000"/>
              </a:lnSpc>
              <a:spcBef>
                <a:spcPts val="1200"/>
              </a:spcBef>
              <a:spcAft>
                <a:spcPts val="0"/>
              </a:spcAft>
              <a:buNone/>
            </a:pPr>
            <a:r>
              <a:t/>
            </a:r>
            <a:endParaRPr/>
          </a:p>
        </p:txBody>
      </p:sp>
      <p:sp>
        <p:nvSpPr>
          <p:cNvPr id="512" name="Google Shape;512;p32"/>
          <p:cNvSpPr txBox="1"/>
          <p:nvPr/>
        </p:nvSpPr>
        <p:spPr>
          <a:xfrm>
            <a:off x="7038282" y="7824792"/>
            <a:ext cx="30144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grpSp>
        <p:nvGrpSpPr>
          <p:cNvPr id="513" name="Google Shape;513;p32"/>
          <p:cNvGrpSpPr/>
          <p:nvPr/>
        </p:nvGrpSpPr>
        <p:grpSpPr>
          <a:xfrm>
            <a:off x="-94680" y="-142811"/>
            <a:ext cx="393149" cy="10467826"/>
            <a:chOff x="0" y="-47625"/>
            <a:chExt cx="103545" cy="2756958"/>
          </a:xfrm>
        </p:grpSpPr>
        <p:sp>
          <p:nvSpPr>
            <p:cNvPr id="514" name="Google Shape;514;p32"/>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515" name="Google Shape;515;p32"/>
            <p:cNvSpPr txBox="1"/>
            <p:nvPr/>
          </p:nvSpPr>
          <p:spPr>
            <a:xfrm>
              <a:off x="0" y="-47625"/>
              <a:ext cx="1035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32"/>
          <p:cNvGrpSpPr/>
          <p:nvPr/>
        </p:nvGrpSpPr>
        <p:grpSpPr>
          <a:xfrm>
            <a:off x="6422075" y="2605476"/>
            <a:ext cx="4922236" cy="6943589"/>
            <a:chOff x="0" y="-66251"/>
            <a:chExt cx="511800" cy="578050"/>
          </a:xfrm>
        </p:grpSpPr>
        <p:sp>
          <p:nvSpPr>
            <p:cNvPr id="517" name="Google Shape;517;p3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txBox="1"/>
            <p:nvPr/>
          </p:nvSpPr>
          <p:spPr>
            <a:xfrm>
              <a:off x="0" y="-66251"/>
              <a:ext cx="511800" cy="559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9" name="Google Shape;519;p32"/>
          <p:cNvSpPr txBox="1"/>
          <p:nvPr/>
        </p:nvSpPr>
        <p:spPr>
          <a:xfrm>
            <a:off x="7038300" y="4035025"/>
            <a:ext cx="4748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dk1"/>
                </a:solidFill>
                <a:latin typeface="Archivo Black"/>
                <a:ea typeface="Archivo Black"/>
                <a:cs typeface="Archivo Black"/>
                <a:sym typeface="Archivo Black"/>
              </a:rPr>
              <a:t>INCREASE IN COMPETITION</a:t>
            </a:r>
            <a:endParaRPr sz="3500">
              <a:solidFill>
                <a:schemeClr val="dk1"/>
              </a:solidFill>
              <a:latin typeface="Archivo Black"/>
              <a:ea typeface="Archivo Black"/>
              <a:cs typeface="Archivo Black"/>
              <a:sym typeface="Archivo Black"/>
            </a:endParaRPr>
          </a:p>
        </p:txBody>
      </p:sp>
      <p:sp>
        <p:nvSpPr>
          <p:cNvPr id="520" name="Google Shape;520;p32"/>
          <p:cNvSpPr txBox="1"/>
          <p:nvPr/>
        </p:nvSpPr>
        <p:spPr>
          <a:xfrm>
            <a:off x="15732263" y="136075"/>
            <a:ext cx="4762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a:t>
            </a:r>
            <a:endParaRPr sz="2100">
              <a:solidFill>
                <a:schemeClr val="dk1"/>
              </a:solidFill>
              <a:latin typeface="Archivo Black"/>
              <a:ea typeface="Archivo Black"/>
              <a:cs typeface="Archivo Black"/>
              <a:sym typeface="Archivo Black"/>
            </a:endParaRPr>
          </a:p>
        </p:txBody>
      </p:sp>
      <p:sp>
        <p:nvSpPr>
          <p:cNvPr id="521" name="Google Shape;521;p32"/>
          <p:cNvSpPr txBox="1"/>
          <p:nvPr/>
        </p:nvSpPr>
        <p:spPr>
          <a:xfrm>
            <a:off x="6838275" y="5494275"/>
            <a:ext cx="3870900" cy="3781800"/>
          </a:xfrm>
          <a:prstGeom prst="rect">
            <a:avLst/>
          </a:prstGeom>
          <a:noFill/>
          <a:ln>
            <a:noFill/>
          </a:ln>
        </p:spPr>
        <p:txBody>
          <a:bodyPr anchorCtr="0" anchor="t" bIns="0" lIns="0" spcFirstLastPara="1" rIns="0" wrap="square" tIns="0">
            <a:spAutoFit/>
          </a:bodyPr>
          <a:lstStyle/>
          <a:p>
            <a:pPr indent="-342900" lvl="1" marL="914400" rtl="0" algn="l">
              <a:lnSpc>
                <a:spcPct val="115000"/>
              </a:lnSpc>
              <a:spcBef>
                <a:spcPts val="0"/>
              </a:spcBef>
              <a:spcAft>
                <a:spcPts val="0"/>
              </a:spcAft>
              <a:buClr>
                <a:schemeClr val="dk1"/>
              </a:buClr>
              <a:buSzPts val="1800"/>
              <a:buFont typeface="Lato"/>
              <a:buChar char="○"/>
            </a:pPr>
            <a:r>
              <a:rPr b="1" lang="en-US" sz="1800">
                <a:solidFill>
                  <a:schemeClr val="dk1"/>
                </a:solidFill>
                <a:latin typeface="Lato"/>
                <a:ea typeface="Lato"/>
                <a:cs typeface="Lato"/>
                <a:sym typeface="Lato"/>
              </a:rPr>
              <a:t>Develop a strong community presence by attending community events that allows Bara Homes Group to network with potential clients and increase brand awareness.</a:t>
            </a:r>
            <a:endParaRPr b="1" sz="1800">
              <a:solidFill>
                <a:schemeClr val="dk1"/>
              </a:solidFill>
              <a:latin typeface="Lato"/>
              <a:ea typeface="Lato"/>
              <a:cs typeface="Lato"/>
              <a:sym typeface="Lato"/>
            </a:endParaRPr>
          </a:p>
          <a:p>
            <a:pPr indent="-342900" lvl="1" marL="914400" rtl="0" algn="l">
              <a:lnSpc>
                <a:spcPct val="115000"/>
              </a:lnSpc>
              <a:spcBef>
                <a:spcPts val="0"/>
              </a:spcBef>
              <a:spcAft>
                <a:spcPts val="0"/>
              </a:spcAft>
              <a:buClr>
                <a:schemeClr val="dk1"/>
              </a:buClr>
              <a:buSzPts val="1800"/>
              <a:buFont typeface="Lato"/>
              <a:buChar char="○"/>
            </a:pPr>
            <a:r>
              <a:rPr b="1" lang="en-US" sz="1800">
                <a:solidFill>
                  <a:schemeClr val="dk1"/>
                </a:solidFill>
                <a:latin typeface="Lato"/>
                <a:ea typeface="Lato"/>
                <a:cs typeface="Lato"/>
                <a:sym typeface="Lato"/>
              </a:rPr>
              <a:t>Create a referral system that gives  past clients and new clients discounts for referrals, increasing word of mouth marketing.</a:t>
            </a:r>
            <a:endParaRPr b="1" sz="1800">
              <a:solidFill>
                <a:schemeClr val="dk1"/>
              </a:solidFill>
              <a:latin typeface="Lato"/>
              <a:ea typeface="Lato"/>
              <a:cs typeface="Lato"/>
              <a:sym typeface="Lato"/>
            </a:endParaRPr>
          </a:p>
        </p:txBody>
      </p:sp>
      <p:sp>
        <p:nvSpPr>
          <p:cNvPr id="522" name="Google Shape;522;p32"/>
          <p:cNvSpPr txBox="1"/>
          <p:nvPr/>
        </p:nvSpPr>
        <p:spPr>
          <a:xfrm>
            <a:off x="1619213" y="5701475"/>
            <a:ext cx="3984600" cy="2786100"/>
          </a:xfrm>
          <a:prstGeom prst="rect">
            <a:avLst/>
          </a:prstGeom>
          <a:noFill/>
          <a:ln>
            <a:noFill/>
          </a:ln>
        </p:spPr>
        <p:txBody>
          <a:bodyPr anchorCtr="0" anchor="t" bIns="91425" lIns="91425" spcFirstLastPara="1" rIns="91425" wrap="square" tIns="91425">
            <a:spAutoFit/>
          </a:bodyPr>
          <a:lstStyle/>
          <a:p>
            <a:pPr indent="-355600" lvl="1" marL="914400" rtl="0" algn="l">
              <a:lnSpc>
                <a:spcPct val="115000"/>
              </a:lnSpc>
              <a:spcBef>
                <a:spcPts val="0"/>
              </a:spcBef>
              <a:spcAft>
                <a:spcPts val="0"/>
              </a:spcAft>
              <a:buClr>
                <a:schemeClr val="dk1"/>
              </a:buClr>
              <a:buSzPts val="2000"/>
              <a:buFont typeface="Lato"/>
              <a:buChar char="○"/>
            </a:pPr>
            <a:r>
              <a:rPr b="1" lang="en-US" sz="2000">
                <a:solidFill>
                  <a:schemeClr val="dk1"/>
                </a:solidFill>
                <a:latin typeface="Lato"/>
                <a:ea typeface="Lato"/>
                <a:cs typeface="Lato"/>
                <a:sym typeface="Lato"/>
              </a:rPr>
              <a:t>Add alternate financing options such as afterpay and payment plans</a:t>
            </a:r>
            <a:endParaRPr b="1" sz="2000">
              <a:solidFill>
                <a:schemeClr val="dk1"/>
              </a:solidFill>
              <a:latin typeface="Lato"/>
              <a:ea typeface="Lato"/>
              <a:cs typeface="Lato"/>
              <a:sym typeface="Lato"/>
            </a:endParaRPr>
          </a:p>
          <a:p>
            <a:pPr indent="-355600" lvl="1" marL="914400" rtl="0" algn="l">
              <a:lnSpc>
                <a:spcPct val="115000"/>
              </a:lnSpc>
              <a:spcBef>
                <a:spcPts val="0"/>
              </a:spcBef>
              <a:spcAft>
                <a:spcPts val="0"/>
              </a:spcAft>
              <a:buClr>
                <a:schemeClr val="dk1"/>
              </a:buClr>
              <a:buSzPts val="2000"/>
              <a:buFont typeface="Lato"/>
              <a:buChar char="○"/>
            </a:pPr>
            <a:r>
              <a:rPr b="1" lang="en-US" sz="2000">
                <a:solidFill>
                  <a:schemeClr val="dk1"/>
                </a:solidFill>
                <a:latin typeface="Lato"/>
                <a:ea typeface="Lato"/>
                <a:cs typeface="Lato"/>
                <a:sym typeface="Lato"/>
              </a:rPr>
              <a:t>Provide smaller renovation packages for clients on a budget.</a:t>
            </a:r>
            <a:endParaRPr b="1" sz="2000">
              <a:solidFill>
                <a:schemeClr val="dk1"/>
              </a:solidFill>
              <a:latin typeface="Lato"/>
              <a:ea typeface="Lato"/>
              <a:cs typeface="Lato"/>
              <a:sym typeface="Lato"/>
            </a:endParaRPr>
          </a:p>
          <a:p>
            <a:pPr indent="0" lvl="0" marL="0" rtl="0" algn="l">
              <a:spcBef>
                <a:spcPts val="1200"/>
              </a:spcBef>
              <a:spcAft>
                <a:spcPts val="0"/>
              </a:spcAft>
              <a:buNone/>
            </a:pPr>
            <a:r>
              <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3"/>
          <p:cNvSpPr txBox="1"/>
          <p:nvPr/>
        </p:nvSpPr>
        <p:spPr>
          <a:xfrm>
            <a:off x="76200" y="128175"/>
            <a:ext cx="7842300" cy="10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0">
                <a:solidFill>
                  <a:schemeClr val="dk1"/>
                </a:solidFill>
                <a:latin typeface="Archivo Black"/>
                <a:ea typeface="Archivo Black"/>
                <a:cs typeface="Archivo Black"/>
                <a:sym typeface="Archivo Black"/>
              </a:rPr>
              <a:t>Summary</a:t>
            </a:r>
            <a:endParaRPr sz="7000">
              <a:solidFill>
                <a:schemeClr val="dk1"/>
              </a:solidFill>
              <a:latin typeface="Archivo Black"/>
              <a:ea typeface="Archivo Black"/>
              <a:cs typeface="Archivo Black"/>
              <a:sym typeface="Archivo Black"/>
            </a:endParaRPr>
          </a:p>
        </p:txBody>
      </p:sp>
      <p:sp>
        <p:nvSpPr>
          <p:cNvPr id="528" name="Google Shape;528;p33"/>
          <p:cNvSpPr txBox="1"/>
          <p:nvPr/>
        </p:nvSpPr>
        <p:spPr>
          <a:xfrm>
            <a:off x="2682550" y="3032450"/>
            <a:ext cx="12343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529" name="Google Shape;529;p33"/>
          <p:cNvSpPr txBox="1"/>
          <p:nvPr/>
        </p:nvSpPr>
        <p:spPr>
          <a:xfrm>
            <a:off x="1827250" y="2524550"/>
            <a:ext cx="156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530" name="Google Shape;530;p33"/>
          <p:cNvSpPr txBox="1"/>
          <p:nvPr/>
        </p:nvSpPr>
        <p:spPr>
          <a:xfrm>
            <a:off x="2507625" y="2643675"/>
            <a:ext cx="12343500" cy="66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Archivo Black"/>
                <a:ea typeface="Archivo Black"/>
                <a:cs typeface="Archivo Black"/>
                <a:sym typeface="Archivo Black"/>
              </a:rPr>
              <a:t>Bara Homes Group is a company that prides itself on their versatile services and affordable programs that has potential and opportunities to grow as a brand and gain more clients across all segments mentioned. </a:t>
            </a:r>
            <a:endParaRPr sz="2400">
              <a:solidFill>
                <a:schemeClr val="dk1"/>
              </a:solidFill>
              <a:latin typeface="Archivo Black"/>
              <a:ea typeface="Archivo Black"/>
              <a:cs typeface="Archivo Black"/>
              <a:sym typeface="Archivo Black"/>
            </a:endParaRPr>
          </a:p>
          <a:p>
            <a:pPr indent="0" lvl="0" marL="0" rtl="0" algn="l">
              <a:spcBef>
                <a:spcPts val="0"/>
              </a:spcBef>
              <a:spcAft>
                <a:spcPts val="0"/>
              </a:spcAft>
              <a:buNone/>
            </a:pPr>
            <a:r>
              <a:t/>
            </a:r>
            <a:endParaRPr sz="2400">
              <a:solidFill>
                <a:schemeClr val="dk1"/>
              </a:solidFill>
              <a:latin typeface="Archivo Black"/>
              <a:ea typeface="Archivo Black"/>
              <a:cs typeface="Archivo Black"/>
              <a:sym typeface="Archivo Black"/>
            </a:endParaRPr>
          </a:p>
          <a:p>
            <a:pPr indent="0" lvl="0" marL="0" rtl="0" algn="l">
              <a:lnSpc>
                <a:spcPct val="115000"/>
              </a:lnSpc>
              <a:spcBef>
                <a:spcPts val="1200"/>
              </a:spcBef>
              <a:spcAft>
                <a:spcPts val="0"/>
              </a:spcAft>
              <a:buClr>
                <a:schemeClr val="dk1"/>
              </a:buClr>
              <a:buSzPts val="1100"/>
              <a:buFont typeface="Arial"/>
              <a:buNone/>
            </a:pPr>
            <a:r>
              <a:rPr lang="en-US" sz="2400">
                <a:solidFill>
                  <a:schemeClr val="dk1"/>
                </a:solidFill>
                <a:latin typeface="Archivo Black"/>
                <a:ea typeface="Archivo Black"/>
                <a:cs typeface="Archivo Black"/>
                <a:sym typeface="Archivo Black"/>
              </a:rPr>
              <a:t>Our plan is to focus more on the community outreach and brand awareness through community events and centers, religious conferences, social media usage, and technological advancements (email newsletter, updated website, etc.). From there we can establish an intern to assist in the upkeep of the social media pages and website.</a:t>
            </a:r>
            <a:endParaRPr sz="2400">
              <a:solidFill>
                <a:schemeClr val="dk1"/>
              </a:solidFill>
              <a:latin typeface="Archivo Black"/>
              <a:ea typeface="Archivo Black"/>
              <a:cs typeface="Archivo Black"/>
              <a:sym typeface="Archivo Black"/>
            </a:endParaRPr>
          </a:p>
          <a:p>
            <a:pPr indent="0" lvl="0" marL="0" rtl="0" algn="l">
              <a:lnSpc>
                <a:spcPct val="115000"/>
              </a:lnSpc>
              <a:spcBef>
                <a:spcPts val="1200"/>
              </a:spcBef>
              <a:spcAft>
                <a:spcPts val="0"/>
              </a:spcAft>
              <a:buClr>
                <a:schemeClr val="dk1"/>
              </a:buClr>
              <a:buSzPts val="1100"/>
              <a:buFont typeface="Arial"/>
              <a:buNone/>
            </a:pPr>
            <a:r>
              <a:rPr lang="en-US" sz="2400">
                <a:solidFill>
                  <a:schemeClr val="dk1"/>
                </a:solidFill>
                <a:latin typeface="Archivo Black"/>
                <a:ea typeface="Archivo Black"/>
                <a:cs typeface="Archivo Black"/>
                <a:sym typeface="Archivo Black"/>
              </a:rPr>
              <a:t>With our plan, Bara Homes Group can stand out as a leading real estate brand in renovation and programs.</a:t>
            </a:r>
            <a:endParaRPr sz="2400">
              <a:solidFill>
                <a:schemeClr val="dk1"/>
              </a:solidFill>
              <a:latin typeface="Archivo Black"/>
              <a:ea typeface="Archivo Black"/>
              <a:cs typeface="Archivo Black"/>
              <a:sym typeface="Archivo Black"/>
            </a:endParaRPr>
          </a:p>
          <a:p>
            <a:pPr indent="0" lvl="0" marL="0" rtl="0" algn="l">
              <a:lnSpc>
                <a:spcPct val="115000"/>
              </a:lnSpc>
              <a:spcBef>
                <a:spcPts val="1200"/>
              </a:spcBef>
              <a:spcAft>
                <a:spcPts val="0"/>
              </a:spcAft>
              <a:buNone/>
            </a:pPr>
            <a:r>
              <a:t/>
            </a:r>
            <a:endParaRPr sz="2400">
              <a:solidFill>
                <a:schemeClr val="dk1"/>
              </a:solidFill>
              <a:latin typeface="Archivo Black"/>
              <a:ea typeface="Archivo Black"/>
              <a:cs typeface="Archivo Black"/>
              <a:sym typeface="Archivo Black"/>
            </a:endParaRPr>
          </a:p>
          <a:p>
            <a:pPr indent="0" lvl="0" marL="0" rtl="0" algn="l">
              <a:lnSpc>
                <a:spcPct val="115000"/>
              </a:lnSpc>
              <a:spcBef>
                <a:spcPts val="0"/>
              </a:spcBef>
              <a:spcAft>
                <a:spcPts val="0"/>
              </a:spcAft>
              <a:buNone/>
            </a:pPr>
            <a:r>
              <a:t/>
            </a:r>
            <a:endParaRPr sz="2400">
              <a:solidFill>
                <a:schemeClr val="dk1"/>
              </a:solidFill>
              <a:latin typeface="Archivo Black"/>
              <a:ea typeface="Archivo Black"/>
              <a:cs typeface="Archivo Black"/>
              <a:sym typeface="Archivo Black"/>
            </a:endParaRPr>
          </a:p>
          <a:p>
            <a:pPr indent="0" lvl="0" marL="0" rtl="0" algn="l">
              <a:lnSpc>
                <a:spcPct val="115000"/>
              </a:lnSpc>
              <a:spcBef>
                <a:spcPts val="0"/>
              </a:spcBef>
              <a:spcAft>
                <a:spcPts val="0"/>
              </a:spcAft>
              <a:buNone/>
            </a:pPr>
            <a:r>
              <a:t/>
            </a:r>
            <a:endParaRPr sz="2400">
              <a:solidFill>
                <a:schemeClr val="dk1"/>
              </a:solidFill>
              <a:latin typeface="Archivo Black"/>
              <a:ea typeface="Archivo Black"/>
              <a:cs typeface="Archivo Black"/>
              <a:sym typeface="Archivo Black"/>
            </a:endParaRPr>
          </a:p>
        </p:txBody>
      </p:sp>
      <p:grpSp>
        <p:nvGrpSpPr>
          <p:cNvPr id="531" name="Google Shape;531;p33"/>
          <p:cNvGrpSpPr/>
          <p:nvPr/>
        </p:nvGrpSpPr>
        <p:grpSpPr>
          <a:xfrm>
            <a:off x="-578488" y="7678690"/>
            <a:ext cx="3086120" cy="3086120"/>
            <a:chOff x="0" y="0"/>
            <a:chExt cx="812800" cy="812800"/>
          </a:xfrm>
        </p:grpSpPr>
        <p:sp>
          <p:nvSpPr>
            <p:cNvPr id="532" name="Google Shape;532;p33"/>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533" name="Google Shape;533;p33"/>
            <p:cNvSpPr txBox="1"/>
            <p:nvPr/>
          </p:nvSpPr>
          <p:spPr>
            <a:xfrm>
              <a:off x="139700" y="92075"/>
              <a:ext cx="533400" cy="58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33"/>
          <p:cNvSpPr txBox="1"/>
          <p:nvPr/>
        </p:nvSpPr>
        <p:spPr>
          <a:xfrm>
            <a:off x="-4217575" y="8967800"/>
            <a:ext cx="6246600" cy="507900"/>
          </a:xfrm>
          <a:prstGeom prst="rect">
            <a:avLst/>
          </a:prstGeom>
          <a:noFill/>
          <a:ln>
            <a:noFill/>
          </a:ln>
        </p:spPr>
        <p:txBody>
          <a:bodyPr anchorCtr="0" anchor="t" bIns="91425" lIns="91425" spcFirstLastPara="1" rIns="91425" wrap="square" tIns="91425">
            <a:spAutoFit/>
          </a:bodyPr>
          <a:lstStyle/>
          <a:p>
            <a:pPr indent="0" lvl="0" marL="4572000" rtl="0" algn="l">
              <a:spcBef>
                <a:spcPts val="0"/>
              </a:spcBef>
              <a:spcAft>
                <a:spcPts val="0"/>
              </a:spcAft>
              <a:buNone/>
            </a:pPr>
            <a:r>
              <a:rPr lang="en-US" sz="2100">
                <a:solidFill>
                  <a:schemeClr val="dk1"/>
                </a:solidFill>
                <a:latin typeface="Archivo Black"/>
                <a:ea typeface="Archivo Black"/>
                <a:cs typeface="Archivo Black"/>
                <a:sym typeface="Archivo Black"/>
              </a:rPr>
              <a:t>Yasmin </a:t>
            </a:r>
            <a:endParaRPr sz="2100">
              <a:solidFill>
                <a:schemeClr val="dk1"/>
              </a:solidFill>
              <a:latin typeface="Archivo Black"/>
              <a:ea typeface="Archivo Black"/>
              <a:cs typeface="Archivo Black"/>
              <a:sym typeface="Archivo Black"/>
            </a:endParaRPr>
          </a:p>
        </p:txBody>
      </p:sp>
      <p:grpSp>
        <p:nvGrpSpPr>
          <p:cNvPr id="535" name="Google Shape;535;p33"/>
          <p:cNvGrpSpPr/>
          <p:nvPr/>
        </p:nvGrpSpPr>
        <p:grpSpPr>
          <a:xfrm>
            <a:off x="15166025" y="-398727"/>
            <a:ext cx="3237237" cy="10685856"/>
            <a:chOff x="0" y="-47625"/>
            <a:chExt cx="852600" cy="2757000"/>
          </a:xfrm>
        </p:grpSpPr>
        <p:sp>
          <p:nvSpPr>
            <p:cNvPr id="536" name="Google Shape;536;p33"/>
            <p:cNvSpPr/>
            <p:nvPr/>
          </p:nvSpPr>
          <p:spPr>
            <a:xfrm>
              <a:off x="0" y="0"/>
              <a:ext cx="852574" cy="2709333"/>
            </a:xfrm>
            <a:custGeom>
              <a:rect b="b" l="l" r="r" t="t"/>
              <a:pathLst>
                <a:path extrusionOk="0" h="2709333" w="852574">
                  <a:moveTo>
                    <a:pt x="0" y="0"/>
                  </a:moveTo>
                  <a:lnTo>
                    <a:pt x="852574" y="0"/>
                  </a:lnTo>
                  <a:lnTo>
                    <a:pt x="852574" y="2709333"/>
                  </a:lnTo>
                  <a:lnTo>
                    <a:pt x="0" y="2709333"/>
                  </a:lnTo>
                  <a:close/>
                </a:path>
              </a:pathLst>
            </a:custGeom>
            <a:solidFill>
              <a:srgbClr val="FEFF05"/>
            </a:solidFill>
            <a:ln>
              <a:noFill/>
            </a:ln>
          </p:spPr>
        </p:sp>
        <p:sp>
          <p:nvSpPr>
            <p:cNvPr id="537" name="Google Shape;537;p33"/>
            <p:cNvSpPr txBox="1"/>
            <p:nvPr/>
          </p:nvSpPr>
          <p:spPr>
            <a:xfrm>
              <a:off x="0" y="-47625"/>
              <a:ext cx="8526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4"/>
          <p:cNvSpPr txBox="1"/>
          <p:nvPr/>
        </p:nvSpPr>
        <p:spPr>
          <a:xfrm>
            <a:off x="94175" y="86725"/>
            <a:ext cx="92871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Archivo Black"/>
                <a:ea typeface="Archivo Black"/>
                <a:cs typeface="Archivo Black"/>
                <a:sym typeface="Archivo Black"/>
              </a:rPr>
              <a:t>Appendix-Desiree, Yasmin, Dina</a:t>
            </a:r>
            <a:endParaRPr sz="3200">
              <a:solidFill>
                <a:schemeClr val="dk1"/>
              </a:solidFill>
              <a:latin typeface="Archivo Black"/>
              <a:ea typeface="Archivo Black"/>
              <a:cs typeface="Archivo Black"/>
              <a:sym typeface="Archivo Black"/>
            </a:endParaRPr>
          </a:p>
        </p:txBody>
      </p:sp>
      <p:pic>
        <p:nvPicPr>
          <p:cNvPr id="543" name="Google Shape;543;p34"/>
          <p:cNvPicPr preferRelativeResize="0"/>
          <p:nvPr/>
        </p:nvPicPr>
        <p:blipFill>
          <a:blip r:embed="rId3">
            <a:alphaModFix/>
          </a:blip>
          <a:stretch>
            <a:fillRect/>
          </a:stretch>
        </p:blipFill>
        <p:spPr>
          <a:xfrm>
            <a:off x="94175" y="914425"/>
            <a:ext cx="3810000" cy="4114800"/>
          </a:xfrm>
          <a:prstGeom prst="rect">
            <a:avLst/>
          </a:prstGeom>
          <a:noFill/>
          <a:ln>
            <a:noFill/>
          </a:ln>
        </p:spPr>
      </p:pic>
      <p:sp>
        <p:nvSpPr>
          <p:cNvPr id="544" name="Google Shape;544;p34"/>
          <p:cNvSpPr txBox="1"/>
          <p:nvPr/>
        </p:nvSpPr>
        <p:spPr>
          <a:xfrm>
            <a:off x="0" y="5183375"/>
            <a:ext cx="4372500" cy="952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Times New Roman"/>
              <a:buChar char="-"/>
            </a:pPr>
            <a:r>
              <a:rPr lang="en-US" sz="1100">
                <a:solidFill>
                  <a:schemeClr val="dk1"/>
                </a:solidFill>
                <a:latin typeface="Times New Roman"/>
                <a:ea typeface="Times New Roman"/>
                <a:cs typeface="Times New Roman"/>
                <a:sym typeface="Times New Roman"/>
              </a:rPr>
              <a:t>This research shows the growth in population for Union county up until 2019, as you can see the income and home value levels have a drastic difference with the renters who are burdened with costs is at 22.5%, which means that these renters are spending majority of their income on paying off their rent </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US" sz="1100">
                <a:solidFill>
                  <a:schemeClr val="dk1"/>
                </a:solidFill>
                <a:latin typeface="Times New Roman"/>
                <a:ea typeface="Times New Roman"/>
                <a:cs typeface="Times New Roman"/>
                <a:sym typeface="Times New Roman"/>
              </a:rPr>
              <a:t>About 24.4% of homes built in Union county were built pre-1940 meaning a good percentage of those properties have either never been renovated or are starting to get very old but the current projected median home value is $367,200.  </a:t>
            </a:r>
            <a:endParaRPr sz="2100">
              <a:solidFill>
                <a:schemeClr val="dk1"/>
              </a:solidFill>
              <a:latin typeface="Archivo Black"/>
              <a:ea typeface="Archivo Black"/>
              <a:cs typeface="Archivo Black"/>
              <a:sym typeface="Archivo Black"/>
            </a:endParaRPr>
          </a:p>
        </p:txBody>
      </p:sp>
      <p:cxnSp>
        <p:nvCxnSpPr>
          <p:cNvPr id="545" name="Google Shape;545;p34"/>
          <p:cNvCxnSpPr/>
          <p:nvPr/>
        </p:nvCxnSpPr>
        <p:spPr>
          <a:xfrm>
            <a:off x="143775" y="718875"/>
            <a:ext cx="4780500" cy="0"/>
          </a:xfrm>
          <a:prstGeom prst="straightConnector1">
            <a:avLst/>
          </a:prstGeom>
          <a:noFill/>
          <a:ln cap="flat" cmpd="sng" w="9525">
            <a:solidFill>
              <a:schemeClr val="dk2"/>
            </a:solidFill>
            <a:prstDash val="solid"/>
            <a:round/>
            <a:headEnd len="med" w="med" type="none"/>
            <a:tailEnd len="med" w="med" type="none"/>
          </a:ln>
        </p:spPr>
      </p:cxnSp>
      <p:cxnSp>
        <p:nvCxnSpPr>
          <p:cNvPr id="546" name="Google Shape;546;p34"/>
          <p:cNvCxnSpPr/>
          <p:nvPr/>
        </p:nvCxnSpPr>
        <p:spPr>
          <a:xfrm>
            <a:off x="4924275" y="718875"/>
            <a:ext cx="4780500" cy="0"/>
          </a:xfrm>
          <a:prstGeom prst="straightConnector1">
            <a:avLst/>
          </a:prstGeom>
          <a:noFill/>
          <a:ln cap="flat" cmpd="sng" w="9525">
            <a:solidFill>
              <a:schemeClr val="dk2"/>
            </a:solidFill>
            <a:prstDash val="solid"/>
            <a:round/>
            <a:headEnd len="med" w="med" type="none"/>
            <a:tailEnd len="med" w="med" type="none"/>
          </a:ln>
        </p:spPr>
      </p:cxnSp>
      <p:cxnSp>
        <p:nvCxnSpPr>
          <p:cNvPr id="547" name="Google Shape;547;p34"/>
          <p:cNvCxnSpPr/>
          <p:nvPr/>
        </p:nvCxnSpPr>
        <p:spPr>
          <a:xfrm>
            <a:off x="5022000" y="700875"/>
            <a:ext cx="4200" cy="6533100"/>
          </a:xfrm>
          <a:prstGeom prst="straightConnector1">
            <a:avLst/>
          </a:prstGeom>
          <a:noFill/>
          <a:ln cap="flat" cmpd="sng" w="9525">
            <a:solidFill>
              <a:schemeClr val="dk2"/>
            </a:solidFill>
            <a:prstDash val="solid"/>
            <a:round/>
            <a:headEnd len="med" w="med" type="none"/>
            <a:tailEnd len="med" w="med" type="none"/>
          </a:ln>
        </p:spPr>
      </p:cxnSp>
      <p:cxnSp>
        <p:nvCxnSpPr>
          <p:cNvPr id="548" name="Google Shape;548;p34"/>
          <p:cNvCxnSpPr/>
          <p:nvPr/>
        </p:nvCxnSpPr>
        <p:spPr>
          <a:xfrm flipH="1">
            <a:off x="98925" y="7111875"/>
            <a:ext cx="4870200" cy="36000"/>
          </a:xfrm>
          <a:prstGeom prst="straightConnector1">
            <a:avLst/>
          </a:prstGeom>
          <a:noFill/>
          <a:ln cap="flat" cmpd="sng" w="9525">
            <a:solidFill>
              <a:schemeClr val="dk2"/>
            </a:solidFill>
            <a:prstDash val="solid"/>
            <a:round/>
            <a:headEnd len="med" w="med" type="none"/>
            <a:tailEnd len="med" w="med" type="none"/>
          </a:ln>
        </p:spPr>
      </p:cxnSp>
      <p:pic>
        <p:nvPicPr>
          <p:cNvPr id="549" name="Google Shape;549;p34"/>
          <p:cNvPicPr preferRelativeResize="0"/>
          <p:nvPr/>
        </p:nvPicPr>
        <p:blipFill>
          <a:blip r:embed="rId4">
            <a:alphaModFix/>
          </a:blip>
          <a:stretch>
            <a:fillRect/>
          </a:stretch>
        </p:blipFill>
        <p:spPr>
          <a:xfrm>
            <a:off x="5022000" y="806600"/>
            <a:ext cx="5114925" cy="3200400"/>
          </a:xfrm>
          <a:prstGeom prst="rect">
            <a:avLst/>
          </a:prstGeom>
          <a:noFill/>
          <a:ln>
            <a:noFill/>
          </a:ln>
        </p:spPr>
      </p:pic>
      <p:sp>
        <p:nvSpPr>
          <p:cNvPr id="550" name="Google Shape;550;p34"/>
          <p:cNvSpPr txBox="1"/>
          <p:nvPr/>
        </p:nvSpPr>
        <p:spPr>
          <a:xfrm>
            <a:off x="5022000" y="4213275"/>
            <a:ext cx="46827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Times New Roman"/>
              <a:buChar char="●"/>
            </a:pPr>
            <a:r>
              <a:rPr lang="en-US" sz="1100">
                <a:solidFill>
                  <a:schemeClr val="dk1"/>
                </a:solidFill>
                <a:latin typeface="Times New Roman"/>
                <a:ea typeface="Times New Roman"/>
                <a:cs typeface="Times New Roman"/>
                <a:sym typeface="Times New Roman"/>
              </a:rPr>
              <a:t>Union county’s correlation with housing cost and population growth has brought them right into the middle of growing population and high cost even with their low to moderate income level for their county.</a:t>
            </a:r>
            <a:endParaRPr sz="1100">
              <a:solidFill>
                <a:schemeClr val="dk1"/>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Font typeface="Times New Roman"/>
              <a:buChar char="●"/>
            </a:pPr>
            <a:r>
              <a:rPr lang="en-US" sz="1100">
                <a:solidFill>
                  <a:schemeClr val="dk1"/>
                </a:solidFill>
                <a:latin typeface="Times New Roman"/>
                <a:ea typeface="Times New Roman"/>
                <a:cs typeface="Times New Roman"/>
                <a:sym typeface="Times New Roman"/>
              </a:rPr>
              <a:t>Essex county’s correlation is slightly more drastic then Union’s with their population growing and becoming a higher cost. </a:t>
            </a:r>
            <a:endParaRPr/>
          </a:p>
        </p:txBody>
      </p:sp>
      <p:cxnSp>
        <p:nvCxnSpPr>
          <p:cNvPr id="551" name="Google Shape;551;p34"/>
          <p:cNvCxnSpPr/>
          <p:nvPr/>
        </p:nvCxnSpPr>
        <p:spPr>
          <a:xfrm>
            <a:off x="9381250" y="700875"/>
            <a:ext cx="1204200" cy="36000"/>
          </a:xfrm>
          <a:prstGeom prst="straightConnector1">
            <a:avLst/>
          </a:prstGeom>
          <a:noFill/>
          <a:ln cap="flat" cmpd="sng" w="9525">
            <a:solidFill>
              <a:schemeClr val="dk2"/>
            </a:solidFill>
            <a:prstDash val="solid"/>
            <a:round/>
            <a:headEnd len="med" w="med" type="none"/>
            <a:tailEnd len="med" w="med" type="none"/>
          </a:ln>
        </p:spPr>
      </p:cxnSp>
      <p:cxnSp>
        <p:nvCxnSpPr>
          <p:cNvPr id="552" name="Google Shape;552;p34"/>
          <p:cNvCxnSpPr/>
          <p:nvPr/>
        </p:nvCxnSpPr>
        <p:spPr>
          <a:xfrm>
            <a:off x="10549375" y="772775"/>
            <a:ext cx="0" cy="5157900"/>
          </a:xfrm>
          <a:prstGeom prst="straightConnector1">
            <a:avLst/>
          </a:prstGeom>
          <a:noFill/>
          <a:ln cap="flat" cmpd="sng" w="9525">
            <a:solidFill>
              <a:schemeClr val="dk2"/>
            </a:solidFill>
            <a:prstDash val="solid"/>
            <a:round/>
            <a:headEnd len="med" w="med" type="none"/>
            <a:tailEnd len="med" w="med" type="none"/>
          </a:ln>
        </p:spPr>
      </p:cxnSp>
      <p:cxnSp>
        <p:nvCxnSpPr>
          <p:cNvPr id="553" name="Google Shape;553;p34"/>
          <p:cNvCxnSpPr/>
          <p:nvPr/>
        </p:nvCxnSpPr>
        <p:spPr>
          <a:xfrm flipH="1">
            <a:off x="4888025" y="5817050"/>
            <a:ext cx="8310900" cy="5700"/>
          </a:xfrm>
          <a:prstGeom prst="straightConnector1">
            <a:avLst/>
          </a:prstGeom>
          <a:noFill/>
          <a:ln cap="flat" cmpd="sng" w="9525">
            <a:solidFill>
              <a:schemeClr val="dk2"/>
            </a:solidFill>
            <a:prstDash val="solid"/>
            <a:round/>
            <a:headEnd len="med" w="med" type="none"/>
            <a:tailEnd len="med" w="med" type="none"/>
          </a:ln>
        </p:spPr>
      </p:cxnSp>
      <p:pic>
        <p:nvPicPr>
          <p:cNvPr id="554" name="Google Shape;554;p34"/>
          <p:cNvPicPr preferRelativeResize="0"/>
          <p:nvPr/>
        </p:nvPicPr>
        <p:blipFill>
          <a:blip r:embed="rId5">
            <a:alphaModFix/>
          </a:blip>
          <a:stretch>
            <a:fillRect/>
          </a:stretch>
        </p:blipFill>
        <p:spPr>
          <a:xfrm>
            <a:off x="0" y="7350000"/>
            <a:ext cx="3609975" cy="2752725"/>
          </a:xfrm>
          <a:prstGeom prst="rect">
            <a:avLst/>
          </a:prstGeom>
          <a:noFill/>
          <a:ln>
            <a:noFill/>
          </a:ln>
        </p:spPr>
      </p:pic>
      <p:sp>
        <p:nvSpPr>
          <p:cNvPr id="555" name="Google Shape;555;p34"/>
          <p:cNvSpPr txBox="1"/>
          <p:nvPr/>
        </p:nvSpPr>
        <p:spPr>
          <a:xfrm>
            <a:off x="3760200" y="7487100"/>
            <a:ext cx="16236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latin typeface="Times New Roman"/>
                <a:ea typeface="Times New Roman"/>
                <a:cs typeface="Times New Roman"/>
                <a:sym typeface="Times New Roman"/>
              </a:rPr>
              <a:t>In Essex County, 40% of renters are single person households, which is slightly higher than the statewide figure of 36%. Twenty-five percent are two person households, 15% are three person households, and 20% are four or more person households.</a:t>
            </a:r>
            <a:endParaRPr sz="1100">
              <a:solidFill>
                <a:schemeClr val="dk1"/>
              </a:solidFill>
              <a:latin typeface="Times New Roman"/>
              <a:ea typeface="Times New Roman"/>
              <a:cs typeface="Times New Roman"/>
              <a:sym typeface="Times New Roman"/>
            </a:endParaRPr>
          </a:p>
        </p:txBody>
      </p:sp>
      <p:cxnSp>
        <p:nvCxnSpPr>
          <p:cNvPr id="556" name="Google Shape;556;p34"/>
          <p:cNvCxnSpPr/>
          <p:nvPr/>
        </p:nvCxnSpPr>
        <p:spPr>
          <a:xfrm>
            <a:off x="5022275" y="7143750"/>
            <a:ext cx="779400" cy="0"/>
          </a:xfrm>
          <a:prstGeom prst="straightConnector1">
            <a:avLst/>
          </a:prstGeom>
          <a:noFill/>
          <a:ln cap="flat" cmpd="sng" w="9525">
            <a:solidFill>
              <a:schemeClr val="dk2"/>
            </a:solidFill>
            <a:prstDash val="solid"/>
            <a:round/>
            <a:headEnd len="med" w="med" type="none"/>
            <a:tailEnd len="med" w="med" type="none"/>
          </a:ln>
        </p:spPr>
      </p:cxnSp>
      <p:cxnSp>
        <p:nvCxnSpPr>
          <p:cNvPr id="557" name="Google Shape;557;p34"/>
          <p:cNvCxnSpPr/>
          <p:nvPr/>
        </p:nvCxnSpPr>
        <p:spPr>
          <a:xfrm>
            <a:off x="5779950" y="7100450"/>
            <a:ext cx="0" cy="3138900"/>
          </a:xfrm>
          <a:prstGeom prst="straightConnector1">
            <a:avLst/>
          </a:prstGeom>
          <a:noFill/>
          <a:ln cap="flat" cmpd="sng" w="9525">
            <a:solidFill>
              <a:schemeClr val="dk2"/>
            </a:solidFill>
            <a:prstDash val="solid"/>
            <a:round/>
            <a:headEnd len="med" w="med" type="none"/>
            <a:tailEnd len="med" w="med" type="none"/>
          </a:ln>
        </p:spPr>
      </p:cxnSp>
      <p:pic>
        <p:nvPicPr>
          <p:cNvPr id="558" name="Google Shape;558;p34"/>
          <p:cNvPicPr preferRelativeResize="0"/>
          <p:nvPr/>
        </p:nvPicPr>
        <p:blipFill>
          <a:blip r:embed="rId6">
            <a:alphaModFix/>
          </a:blip>
          <a:stretch>
            <a:fillRect/>
          </a:stretch>
        </p:blipFill>
        <p:spPr>
          <a:xfrm>
            <a:off x="10721700" y="736875"/>
            <a:ext cx="7566300" cy="3200400"/>
          </a:xfrm>
          <a:prstGeom prst="rect">
            <a:avLst/>
          </a:prstGeom>
          <a:noFill/>
          <a:ln>
            <a:noFill/>
          </a:ln>
        </p:spPr>
      </p:pic>
      <p:pic>
        <p:nvPicPr>
          <p:cNvPr id="559" name="Google Shape;559;p34"/>
          <p:cNvPicPr preferRelativeResize="0"/>
          <p:nvPr/>
        </p:nvPicPr>
        <p:blipFill>
          <a:blip r:embed="rId7">
            <a:alphaModFix/>
          </a:blip>
          <a:stretch>
            <a:fillRect/>
          </a:stretch>
        </p:blipFill>
        <p:spPr>
          <a:xfrm>
            <a:off x="5863312" y="6135875"/>
            <a:ext cx="6983589" cy="3939775"/>
          </a:xfrm>
          <a:prstGeom prst="rect">
            <a:avLst/>
          </a:prstGeom>
          <a:noFill/>
          <a:ln>
            <a:noFill/>
          </a:ln>
        </p:spPr>
      </p:pic>
      <p:sp>
        <p:nvSpPr>
          <p:cNvPr id="560" name="Google Shape;560;p34"/>
          <p:cNvSpPr txBox="1"/>
          <p:nvPr/>
        </p:nvSpPr>
        <p:spPr>
          <a:xfrm>
            <a:off x="14337725" y="748710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5"/>
          <p:cNvSpPr txBox="1"/>
          <p:nvPr/>
        </p:nvSpPr>
        <p:spPr>
          <a:xfrm>
            <a:off x="368000" y="411300"/>
            <a:ext cx="63429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Appendix-Desiree &amp; Ashley</a:t>
            </a:r>
            <a:endParaRPr sz="2100">
              <a:solidFill>
                <a:schemeClr val="dk1"/>
              </a:solidFill>
              <a:latin typeface="Archivo Black"/>
              <a:ea typeface="Archivo Black"/>
              <a:cs typeface="Archivo Black"/>
              <a:sym typeface="Archivo Black"/>
            </a:endParaRPr>
          </a:p>
        </p:txBody>
      </p:sp>
      <p:sp>
        <p:nvSpPr>
          <p:cNvPr id="566" name="Google Shape;566;p35"/>
          <p:cNvSpPr txBox="1"/>
          <p:nvPr/>
        </p:nvSpPr>
        <p:spPr>
          <a:xfrm>
            <a:off x="194825" y="5035300"/>
            <a:ext cx="5412000" cy="9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rPr>
              <a:t>The religious freedom and business foundation estimates the socio economic value of religious institutions to be at $1.2 trillion. Religious congregations provide employment opportunities, disseminate information to large audiences, and provide mentorship to youth on various topics including economic self-sufficiency.</a:t>
            </a:r>
            <a:endParaRPr sz="1100">
              <a:solidFill>
                <a:schemeClr val="dk1"/>
              </a:solidFill>
            </a:endParaRPr>
          </a:p>
        </p:txBody>
      </p:sp>
      <p:pic>
        <p:nvPicPr>
          <p:cNvPr id="567" name="Google Shape;567;p35"/>
          <p:cNvPicPr preferRelativeResize="0"/>
          <p:nvPr/>
        </p:nvPicPr>
        <p:blipFill>
          <a:blip r:embed="rId3">
            <a:alphaModFix/>
          </a:blip>
          <a:stretch>
            <a:fillRect/>
          </a:stretch>
        </p:blipFill>
        <p:spPr>
          <a:xfrm>
            <a:off x="86600" y="1117375"/>
            <a:ext cx="6516077" cy="3917921"/>
          </a:xfrm>
          <a:prstGeom prst="rect">
            <a:avLst/>
          </a:prstGeom>
          <a:noFill/>
          <a:ln>
            <a:noFill/>
          </a:ln>
        </p:spPr>
      </p:pic>
      <p:cxnSp>
        <p:nvCxnSpPr>
          <p:cNvPr id="568" name="Google Shape;568;p35"/>
          <p:cNvCxnSpPr/>
          <p:nvPr/>
        </p:nvCxnSpPr>
        <p:spPr>
          <a:xfrm>
            <a:off x="6797375" y="1125675"/>
            <a:ext cx="300" cy="5035500"/>
          </a:xfrm>
          <a:prstGeom prst="straightConnector1">
            <a:avLst/>
          </a:prstGeom>
          <a:noFill/>
          <a:ln cap="flat" cmpd="sng" w="9525">
            <a:solidFill>
              <a:schemeClr val="dk2"/>
            </a:solidFill>
            <a:prstDash val="solid"/>
            <a:round/>
            <a:headEnd len="med" w="med" type="none"/>
            <a:tailEnd len="med" w="med" type="none"/>
          </a:ln>
        </p:spPr>
      </p:cxnSp>
      <p:cxnSp>
        <p:nvCxnSpPr>
          <p:cNvPr id="569" name="Google Shape;569;p35"/>
          <p:cNvCxnSpPr/>
          <p:nvPr/>
        </p:nvCxnSpPr>
        <p:spPr>
          <a:xfrm flipH="1">
            <a:off x="-64875" y="6169600"/>
            <a:ext cx="6970500" cy="43200"/>
          </a:xfrm>
          <a:prstGeom prst="straightConnector1">
            <a:avLst/>
          </a:prstGeom>
          <a:noFill/>
          <a:ln cap="flat" cmpd="sng" w="9525">
            <a:solidFill>
              <a:schemeClr val="dk2"/>
            </a:solidFill>
            <a:prstDash val="solid"/>
            <a:round/>
            <a:headEnd len="med" w="med" type="none"/>
            <a:tailEnd len="med" w="med" type="none"/>
          </a:ln>
        </p:spPr>
      </p:cxnSp>
      <p:sp>
        <p:nvSpPr>
          <p:cNvPr id="570" name="Google Shape;570;p35"/>
          <p:cNvSpPr txBox="1"/>
          <p:nvPr/>
        </p:nvSpPr>
        <p:spPr>
          <a:xfrm>
            <a:off x="6797375" y="1125675"/>
            <a:ext cx="45921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rPr>
              <a:t>Essex County is both economically and demographically diverse, providing Bara Home Groups with a diverse range of construction opportunities, hosting some affluent areas such as Milburn and Montclair and more urban areas such as Newark and East Orange. The diversity rate in Essex County is also high, with the US Census ranking it the 21st most diverse county in the United States of America. The county’s population comprises 36.7% black residents, 28.5% white residents, 10.1% Hispanic residents, 5.65% Asian residents, and 3.58% multiracial residents.  This signals a diverse community with a multitude of needs- ranging from modernization to historical preservation. </a:t>
            </a:r>
            <a:endParaRPr/>
          </a:p>
        </p:txBody>
      </p:sp>
      <p:cxnSp>
        <p:nvCxnSpPr>
          <p:cNvPr id="571" name="Google Shape;571;p35"/>
          <p:cNvCxnSpPr/>
          <p:nvPr/>
        </p:nvCxnSpPr>
        <p:spPr>
          <a:xfrm>
            <a:off x="6797375" y="3467813"/>
            <a:ext cx="5000400" cy="8100"/>
          </a:xfrm>
          <a:prstGeom prst="straightConnector1">
            <a:avLst/>
          </a:prstGeom>
          <a:noFill/>
          <a:ln cap="flat" cmpd="sng" w="9525">
            <a:solidFill>
              <a:schemeClr val="dk2"/>
            </a:solidFill>
            <a:prstDash val="solid"/>
            <a:round/>
            <a:headEnd len="med" w="med" type="none"/>
            <a:tailEnd len="med" w="med" type="none"/>
          </a:ln>
        </p:spPr>
      </p:cxnSp>
      <p:sp>
        <p:nvSpPr>
          <p:cNvPr id="572" name="Google Shape;572;p35"/>
          <p:cNvSpPr txBox="1"/>
          <p:nvPr/>
        </p:nvSpPr>
        <p:spPr>
          <a:xfrm>
            <a:off x="6905625" y="3529338"/>
            <a:ext cx="43218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rPr>
              <a:t>It is recommended that Bara Homes Group expand its house of worship renovations to Bergen County. Bergen County has 656 religious congregations. Bergen County has a large population with high density. The county is home to a diverse demographic, with 30.8% of its residents being foreign-born and 40.3% of residents speaking a language other than English. Bergen County had over 4,000 building permits, insinuating a demand for housing and construction services. The Median value of owner-occupied housing units is $133,900 higher than the state average, indicating a high focus on housing. Including Bergen County, the total number of congregations in our market is 1704. </a:t>
            </a:r>
            <a:endParaRPr sz="1100">
              <a:solidFill>
                <a:schemeClr val="dk1"/>
              </a:solidFill>
            </a:endParaRPr>
          </a:p>
        </p:txBody>
      </p:sp>
      <p:pic>
        <p:nvPicPr>
          <p:cNvPr descr="chart on what consumers want from brands" id="573" name="Google Shape;573;p35"/>
          <p:cNvPicPr preferRelativeResize="0"/>
          <p:nvPr/>
        </p:nvPicPr>
        <p:blipFill>
          <a:blip r:embed="rId4">
            <a:alphaModFix/>
          </a:blip>
          <a:stretch>
            <a:fillRect/>
          </a:stretch>
        </p:blipFill>
        <p:spPr>
          <a:xfrm>
            <a:off x="11992475" y="752238"/>
            <a:ext cx="4648199" cy="4648199"/>
          </a:xfrm>
          <a:prstGeom prst="rect">
            <a:avLst/>
          </a:prstGeom>
          <a:noFill/>
          <a:ln>
            <a:noFill/>
          </a:ln>
        </p:spPr>
      </p:pic>
      <p:cxnSp>
        <p:nvCxnSpPr>
          <p:cNvPr id="574" name="Google Shape;574;p35"/>
          <p:cNvCxnSpPr/>
          <p:nvPr/>
        </p:nvCxnSpPr>
        <p:spPr>
          <a:xfrm>
            <a:off x="6870150" y="1155150"/>
            <a:ext cx="4863900" cy="0"/>
          </a:xfrm>
          <a:prstGeom prst="straightConnector1">
            <a:avLst/>
          </a:prstGeom>
          <a:noFill/>
          <a:ln cap="flat" cmpd="sng" w="9525">
            <a:solidFill>
              <a:schemeClr val="dk2"/>
            </a:solidFill>
            <a:prstDash val="solid"/>
            <a:round/>
            <a:headEnd len="med" w="med" type="none"/>
            <a:tailEnd len="med" w="med" type="none"/>
          </a:ln>
        </p:spPr>
      </p:cxnSp>
      <p:cxnSp>
        <p:nvCxnSpPr>
          <p:cNvPr id="575" name="Google Shape;575;p35"/>
          <p:cNvCxnSpPr/>
          <p:nvPr/>
        </p:nvCxnSpPr>
        <p:spPr>
          <a:xfrm>
            <a:off x="11734000" y="1155150"/>
            <a:ext cx="60900" cy="4985400"/>
          </a:xfrm>
          <a:prstGeom prst="straightConnector1">
            <a:avLst/>
          </a:prstGeom>
          <a:noFill/>
          <a:ln cap="flat" cmpd="sng" w="9525">
            <a:solidFill>
              <a:schemeClr val="dk2"/>
            </a:solidFill>
            <a:prstDash val="solid"/>
            <a:round/>
            <a:headEnd len="med" w="med" type="none"/>
            <a:tailEnd len="med" w="med" type="none"/>
          </a:ln>
        </p:spPr>
      </p:cxnSp>
      <p:cxnSp>
        <p:nvCxnSpPr>
          <p:cNvPr id="576" name="Google Shape;576;p35"/>
          <p:cNvCxnSpPr/>
          <p:nvPr/>
        </p:nvCxnSpPr>
        <p:spPr>
          <a:xfrm flipH="1">
            <a:off x="6728325" y="6181125"/>
            <a:ext cx="5167800" cy="20100"/>
          </a:xfrm>
          <a:prstGeom prst="straightConnector1">
            <a:avLst/>
          </a:prstGeom>
          <a:noFill/>
          <a:ln cap="flat" cmpd="sng" w="9525">
            <a:solidFill>
              <a:schemeClr val="dk2"/>
            </a:solidFill>
            <a:prstDash val="solid"/>
            <a:round/>
            <a:headEnd len="med" w="med" type="none"/>
            <a:tailEnd len="med" w="med" type="none"/>
          </a:ln>
        </p:spPr>
      </p:cxnSp>
      <p:sp>
        <p:nvSpPr>
          <p:cNvPr id="577" name="Google Shape;577;p35"/>
          <p:cNvSpPr txBox="1"/>
          <p:nvPr/>
        </p:nvSpPr>
        <p:spPr>
          <a:xfrm>
            <a:off x="11992475" y="5497750"/>
            <a:ext cx="4751400" cy="11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900">
                <a:solidFill>
                  <a:srgbClr val="00796B"/>
                </a:solidFill>
              </a:rPr>
              <a:t>Bara Homes Group has the  ability to forge emotional connections through strong backstory and social entrepreneurship (affordable housing renovations, providing skill sets to new homeowners, urban redevelopment). This reflects what today’s consumers want from brands</a:t>
            </a:r>
            <a:endParaRPr/>
          </a:p>
          <a:p>
            <a:pPr indent="0" lvl="0" marL="0" rtl="0" algn="l">
              <a:spcBef>
                <a:spcPts val="0"/>
              </a:spcBef>
              <a:spcAft>
                <a:spcPts val="0"/>
              </a:spcAft>
              <a:buNone/>
            </a:pPr>
            <a:r>
              <a:t/>
            </a:r>
            <a:endParaRPr sz="2100">
              <a:solidFill>
                <a:schemeClr val="dk1"/>
              </a:solidFill>
              <a:latin typeface="Archivo Black"/>
              <a:ea typeface="Archivo Black"/>
              <a:cs typeface="Archivo Black"/>
              <a:sym typeface="Archivo Black"/>
            </a:endParaRPr>
          </a:p>
        </p:txBody>
      </p:sp>
      <p:sp>
        <p:nvSpPr>
          <p:cNvPr id="578" name="Google Shape;578;p35"/>
          <p:cNvSpPr txBox="1"/>
          <p:nvPr/>
        </p:nvSpPr>
        <p:spPr>
          <a:xfrm>
            <a:off x="0" y="6299875"/>
            <a:ext cx="4244400" cy="9381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1200"/>
              </a:spcAft>
              <a:buNone/>
            </a:pPr>
            <a:r>
              <a:rPr b="1" lang="en-US" sz="1100">
                <a:solidFill>
                  <a:schemeClr val="dk1"/>
                </a:solidFill>
              </a:rPr>
              <a:t>Mileo, Fabiana C. (2012). When Change Is the Best Option: Method for the Evaluation of the Impact of Change of Use in Houses of Worship. (Masters Thesis). University of Pennsylvania, Philadelphia, PA.</a:t>
            </a:r>
            <a:endParaRPr b="1" sz="1100">
              <a:solidFill>
                <a:schemeClr val="dk1"/>
              </a:solidFill>
            </a:endParaRPr>
          </a:p>
        </p:txBody>
      </p:sp>
      <p:sp>
        <p:nvSpPr>
          <p:cNvPr id="579" name="Google Shape;579;p35"/>
          <p:cNvSpPr txBox="1"/>
          <p:nvPr/>
        </p:nvSpPr>
        <p:spPr>
          <a:xfrm>
            <a:off x="-85150" y="7237975"/>
            <a:ext cx="7249200" cy="30801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1200"/>
              </a:spcAft>
              <a:buNone/>
            </a:pPr>
            <a:r>
              <a:rPr lang="en-US" sz="1100">
                <a:solidFill>
                  <a:schemeClr val="dk1"/>
                </a:solidFill>
              </a:rPr>
              <a:t>	Abstract: Houses of worship constitute valuable landmarks in the built environment; they represent the power of faith and mankind in the form of durable buildings designed to stand the test of time. Nevertheless, houses of worship are becoming redundant due to endogenous factors, such as maintenance or lack of funding, and exogenous factors, often related to suburbanization and demographic changes. Consequently, many houses of worship are suffering a decay process, which calls for adaptive reuse as a necessary response. While the adaptive reuse of houses of worship is becoming a common practice, current practices do not prioritize the comprehensive preservation of the character-defining features. Specifically, traditional preservation approaches do not take into consideration the relevance of the sensory perception of the space as a determinant in the preservation of the character and significance of the place. This thesis seeks to provide a useful tool for preservation and design professionals in the decision-making process of adaptive reuse of houses of worship. To do so, this thesis: (1) identifies the character-defining elements of houses of worship and their source, (2) analyzes current practices in the adaptive reuse of houses of worship, and (3) proposes an evaluation method that, when applied in early stages of the reuse process, assesses the impact that the change of use may cause in the character of houses of worship from a physical and experiential point of view.</a:t>
            </a:r>
            <a:endParaRPr sz="1100">
              <a:solidFill>
                <a:schemeClr val="dk1"/>
              </a:solidFill>
            </a:endParaRPr>
          </a:p>
        </p:txBody>
      </p:sp>
      <p:cxnSp>
        <p:nvCxnSpPr>
          <p:cNvPr id="580" name="Google Shape;580;p35"/>
          <p:cNvCxnSpPr/>
          <p:nvPr/>
        </p:nvCxnSpPr>
        <p:spPr>
          <a:xfrm rot="10800000">
            <a:off x="7503150" y="6232875"/>
            <a:ext cx="33300" cy="3893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pSp>
        <p:nvGrpSpPr>
          <p:cNvPr id="585" name="Google Shape;585;p36"/>
          <p:cNvGrpSpPr/>
          <p:nvPr/>
        </p:nvGrpSpPr>
        <p:grpSpPr>
          <a:xfrm>
            <a:off x="14442801" y="2249905"/>
            <a:ext cx="9175262" cy="6015459"/>
            <a:chOff x="0" y="-47625"/>
            <a:chExt cx="2416514" cy="1584308"/>
          </a:xfrm>
        </p:grpSpPr>
        <p:sp>
          <p:nvSpPr>
            <p:cNvPr id="586" name="Google Shape;586;p36"/>
            <p:cNvSpPr/>
            <p:nvPr/>
          </p:nvSpPr>
          <p:spPr>
            <a:xfrm>
              <a:off x="0" y="0"/>
              <a:ext cx="2416514" cy="1536683"/>
            </a:xfrm>
            <a:custGeom>
              <a:rect b="b" l="l" r="r" t="t"/>
              <a:pathLst>
                <a:path extrusionOk="0" h="1536683" w="2416514">
                  <a:moveTo>
                    <a:pt x="0" y="0"/>
                  </a:moveTo>
                  <a:lnTo>
                    <a:pt x="2416514" y="0"/>
                  </a:lnTo>
                  <a:lnTo>
                    <a:pt x="2416514" y="1536683"/>
                  </a:lnTo>
                  <a:lnTo>
                    <a:pt x="0" y="1536683"/>
                  </a:lnTo>
                  <a:close/>
                </a:path>
              </a:pathLst>
            </a:custGeom>
            <a:solidFill>
              <a:srgbClr val="FEFF05"/>
            </a:solidFill>
            <a:ln>
              <a:noFill/>
            </a:ln>
          </p:spPr>
        </p:sp>
        <p:sp>
          <p:nvSpPr>
            <p:cNvPr id="587" name="Google Shape;587;p36"/>
            <p:cNvSpPr txBox="1"/>
            <p:nvPr/>
          </p:nvSpPr>
          <p:spPr>
            <a:xfrm>
              <a:off x="0" y="-47625"/>
              <a:ext cx="2416514" cy="158430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36"/>
          <p:cNvGrpSpPr/>
          <p:nvPr/>
        </p:nvGrpSpPr>
        <p:grpSpPr>
          <a:xfrm>
            <a:off x="17095448" y="3714584"/>
            <a:ext cx="3086100" cy="3086100"/>
            <a:chOff x="0" y="0"/>
            <a:chExt cx="812800" cy="812800"/>
          </a:xfrm>
        </p:grpSpPr>
        <p:sp>
          <p:nvSpPr>
            <p:cNvPr id="589" name="Google Shape;589;p3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90" name="Google Shape;590;p3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36"/>
          <p:cNvGrpSpPr/>
          <p:nvPr/>
        </p:nvGrpSpPr>
        <p:grpSpPr>
          <a:xfrm>
            <a:off x="-94680" y="-142811"/>
            <a:ext cx="393149" cy="10467826"/>
            <a:chOff x="0" y="-47625"/>
            <a:chExt cx="103545" cy="2756958"/>
          </a:xfrm>
        </p:grpSpPr>
        <p:sp>
          <p:nvSpPr>
            <p:cNvPr id="592" name="Google Shape;592;p36"/>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593" name="Google Shape;593;p36"/>
            <p:cNvSpPr txBox="1"/>
            <p:nvPr/>
          </p:nvSpPr>
          <p:spPr>
            <a:xfrm>
              <a:off x="0" y="-47625"/>
              <a:ext cx="1035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36"/>
          <p:cNvSpPr txBox="1"/>
          <p:nvPr/>
        </p:nvSpPr>
        <p:spPr>
          <a:xfrm>
            <a:off x="1082475" y="914901"/>
            <a:ext cx="7973700" cy="1189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SOURCES</a:t>
            </a:r>
            <a:endParaRPr/>
          </a:p>
        </p:txBody>
      </p:sp>
      <p:sp>
        <p:nvSpPr>
          <p:cNvPr id="595" name="Google Shape;595;p36"/>
          <p:cNvSpPr txBox="1"/>
          <p:nvPr/>
        </p:nvSpPr>
        <p:spPr>
          <a:xfrm>
            <a:off x="786352" y="2104700"/>
            <a:ext cx="12780300" cy="8550600"/>
          </a:xfrm>
          <a:prstGeom prst="rect">
            <a:avLst/>
          </a:prstGeom>
          <a:noFill/>
          <a:ln>
            <a:noFill/>
          </a:ln>
        </p:spPr>
        <p:txBody>
          <a:bodyPr anchorCtr="0" anchor="t" bIns="0" lIns="0" spcFirstLastPara="1" rIns="0" wrap="square" tIns="0">
            <a:spAutoFit/>
          </a:bodyPr>
          <a:lstStyle/>
          <a:p>
            <a:pPr indent="-12700" lvl="0" marL="368300" rtl="0" algn="l">
              <a:lnSpc>
                <a:spcPct val="115000"/>
              </a:lnSpc>
              <a:spcBef>
                <a:spcPts val="1200"/>
              </a:spcBef>
              <a:spcAft>
                <a:spcPts val="0"/>
              </a:spcAft>
              <a:buClr>
                <a:srgbClr val="F55E61"/>
              </a:buClr>
              <a:buSzPts val="1100"/>
              <a:buFont typeface="Arial"/>
              <a:buNone/>
            </a:pPr>
            <a:r>
              <a:rPr b="1" lang="en-US" sz="1300">
                <a:solidFill>
                  <a:schemeClr val="dk1"/>
                </a:solidFill>
                <a:latin typeface="Lato"/>
                <a:ea typeface="Lato"/>
                <a:cs typeface="Lato"/>
                <a:sym typeface="Lato"/>
              </a:rPr>
              <a:t>Bergen County, NJ - official website | official website. (n.d.-a). https://www.co.bergen.nj.us/images/Departments__Services/Planning__Engineering/Census_Data/Table02_2020_TotalPopulationByRace.pdf</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i="1" lang="en-US" sz="1300">
                <a:solidFill>
                  <a:schemeClr val="dk1"/>
                </a:solidFill>
                <a:latin typeface="Lato"/>
                <a:ea typeface="Lato"/>
                <a:cs typeface="Lato"/>
                <a:sym typeface="Lato"/>
              </a:rPr>
              <a:t>Essex County, NJ</a:t>
            </a:r>
            <a:r>
              <a:rPr b="1" lang="en-US" sz="1300">
                <a:solidFill>
                  <a:schemeClr val="dk1"/>
                </a:solidFill>
                <a:latin typeface="Lato"/>
                <a:ea typeface="Lato"/>
                <a:cs typeface="Lato"/>
                <a:sym typeface="Lato"/>
              </a:rPr>
              <a:t>. Data USA. (n.d.-a). https://datausa.io/profile/geo/essex-county-nj#:~:text=In%202022%2C%20the%20median%20property,was%202%20cars%20per%20household.</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i="1" lang="en-US" sz="1300">
                <a:solidFill>
                  <a:schemeClr val="dk1"/>
                </a:solidFill>
                <a:latin typeface="Lato"/>
                <a:ea typeface="Lato"/>
                <a:cs typeface="Lato"/>
                <a:sym typeface="Lato"/>
              </a:rPr>
              <a:t>Hudson County, New Jersey - County Membership Report (2020)</a:t>
            </a:r>
            <a:r>
              <a:rPr b="1" lang="en-US" sz="1300">
                <a:solidFill>
                  <a:schemeClr val="dk1"/>
                </a:solidFill>
                <a:latin typeface="Lato"/>
                <a:ea typeface="Lato"/>
                <a:cs typeface="Lato"/>
                <a:sym typeface="Lato"/>
              </a:rPr>
              <a:t>. Congregational Membership Reports | US Religion. (n.d.). https://www.thearda.com/us-religion/census/congregational-membership?y=2020&amp;y2=0&amp;t=0&amp;c=34017</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i="1" lang="en-US" sz="1300">
                <a:solidFill>
                  <a:schemeClr val="dk1"/>
                </a:solidFill>
                <a:latin typeface="Lato"/>
                <a:ea typeface="Lato"/>
                <a:cs typeface="Lato"/>
                <a:sym typeface="Lato"/>
              </a:rPr>
              <a:t>Religion may be bigger business than we thought. here’s why</a:t>
            </a:r>
            <a:r>
              <a:rPr b="1" lang="en-US" sz="1300">
                <a:solidFill>
                  <a:schemeClr val="dk1"/>
                </a:solidFill>
                <a:latin typeface="Lato"/>
                <a:ea typeface="Lato"/>
                <a:cs typeface="Lato"/>
                <a:sym typeface="Lato"/>
              </a:rPr>
              <a:t>. World Economic Forum. (n.d.). https://www.weforum.org/stories/2017/01/religion-bigger-business-than-we-thought/</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lang="en-US" sz="1300">
                <a:solidFill>
                  <a:schemeClr val="dk1"/>
                </a:solidFill>
                <a:latin typeface="Lato"/>
                <a:ea typeface="Lato"/>
                <a:cs typeface="Lato"/>
                <a:sym typeface="Lato"/>
              </a:rPr>
              <a:t>The socio-economic contributions of religion to American ... (n.d.-b). https://religiousfreedomandbusiness.org/wp-content/uploads/2020/04/1.2-trillion-US-Religious-Economy-2-page-summary.pdf</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lang="en-US" sz="1300">
                <a:solidFill>
                  <a:schemeClr val="dk1"/>
                </a:solidFill>
                <a:latin typeface="Lato"/>
                <a:ea typeface="Lato"/>
                <a:cs typeface="Lato"/>
                <a:sym typeface="Lato"/>
              </a:rPr>
              <a:t>Two NJ counties now rank among nation’s Most Diverse | NJ spotlight news. (n.d.-c). https://www.njspotlightnews.org/2021/08/two-nj-counties-now-rank-as-nations-most-diverse/</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i="1" lang="en-US" sz="1300">
                <a:solidFill>
                  <a:schemeClr val="dk1"/>
                </a:solidFill>
                <a:latin typeface="Lato"/>
                <a:ea typeface="Lato"/>
                <a:cs typeface="Lato"/>
                <a:sym typeface="Lato"/>
              </a:rPr>
              <a:t>Union County (northwest)--summit &amp; cranford puma, NJ</a:t>
            </a:r>
            <a:r>
              <a:rPr b="1" lang="en-US" sz="1300">
                <a:solidFill>
                  <a:schemeClr val="dk1"/>
                </a:solidFill>
                <a:latin typeface="Lato"/>
                <a:ea typeface="Lato"/>
                <a:cs typeface="Lato"/>
                <a:sym typeface="Lato"/>
              </a:rPr>
              <a:t>. Data USA. (n.d.-b). https://datausa.io/profile/geo/union-county-northwest-summit-cranford-puma-nj#housing</a:t>
            </a:r>
            <a:endParaRPr b="1" sz="1300">
              <a:solidFill>
                <a:schemeClr val="dk1"/>
              </a:solidFill>
              <a:latin typeface="Lato"/>
              <a:ea typeface="Lato"/>
              <a:cs typeface="Lato"/>
              <a:sym typeface="Lato"/>
            </a:endParaRPr>
          </a:p>
          <a:p>
            <a:pPr indent="-12700" lvl="0" marL="368300" rtl="0" algn="l">
              <a:lnSpc>
                <a:spcPct val="115000"/>
              </a:lnSpc>
              <a:spcBef>
                <a:spcPts val="1200"/>
              </a:spcBef>
              <a:spcAft>
                <a:spcPts val="0"/>
              </a:spcAft>
              <a:buClr>
                <a:srgbClr val="F55E61"/>
              </a:buClr>
              <a:buSzPts val="1100"/>
              <a:buFont typeface="Arial"/>
              <a:buNone/>
            </a:pPr>
            <a:r>
              <a:rPr b="1" lang="en-US" sz="1300">
                <a:solidFill>
                  <a:schemeClr val="dk1"/>
                </a:solidFill>
                <a:latin typeface="Lato"/>
                <a:ea typeface="Lato"/>
                <a:cs typeface="Lato"/>
                <a:sym typeface="Lato"/>
              </a:rPr>
              <a:t>Vidal, A. C. (n.d.). Faith-based organizations in Community Development. https://www.huduser.gov/portal/publications/faithbased.pdf </a:t>
            </a:r>
            <a:endParaRPr b="1" sz="1300">
              <a:solidFill>
                <a:schemeClr val="dk1"/>
              </a:solidFill>
              <a:latin typeface="Lato"/>
              <a:ea typeface="Lato"/>
              <a:cs typeface="Lato"/>
              <a:sym typeface="Lato"/>
            </a:endParaRPr>
          </a:p>
          <a:p>
            <a:pPr indent="-12700" lvl="0" marL="355600" rtl="0" algn="l">
              <a:lnSpc>
                <a:spcPct val="115000"/>
              </a:lnSpc>
              <a:spcBef>
                <a:spcPts val="1200"/>
              </a:spcBef>
              <a:spcAft>
                <a:spcPts val="0"/>
              </a:spcAft>
              <a:buClr>
                <a:schemeClr val="dk1"/>
              </a:buClr>
              <a:buSzPts val="1100"/>
              <a:buFont typeface="Arial"/>
              <a:buNone/>
            </a:pPr>
            <a:r>
              <a:rPr i="1" lang="en-US" sz="1300">
                <a:solidFill>
                  <a:schemeClr val="dk1"/>
                </a:solidFill>
              </a:rPr>
              <a:t>Affordable housing</a:t>
            </a:r>
            <a:r>
              <a:rPr lang="en-US" sz="1300">
                <a:solidFill>
                  <a:schemeClr val="dk1"/>
                </a:solidFill>
              </a:rPr>
              <a:t>. Affordable Housing | Summit, NJ. (n.d.). https://www.cityofsummit.org/628/Affordable-Housing </a:t>
            </a:r>
            <a:endParaRPr sz="1300">
              <a:solidFill>
                <a:schemeClr val="dk1"/>
              </a:solidFill>
            </a:endParaRPr>
          </a:p>
          <a:p>
            <a:pPr indent="-12700" lvl="0" marL="355600" rtl="0" algn="l">
              <a:lnSpc>
                <a:spcPct val="115000"/>
              </a:lnSpc>
              <a:spcBef>
                <a:spcPts val="1200"/>
              </a:spcBef>
              <a:spcAft>
                <a:spcPts val="0"/>
              </a:spcAft>
              <a:buClr>
                <a:schemeClr val="dk1"/>
              </a:buClr>
              <a:buSzPts val="1100"/>
              <a:buFont typeface="Arial"/>
              <a:buNone/>
            </a:pPr>
            <a:r>
              <a:rPr i="1" lang="en-US" sz="1300">
                <a:solidFill>
                  <a:schemeClr val="dk1"/>
                </a:solidFill>
              </a:rPr>
              <a:t>Construction Industry Report</a:t>
            </a:r>
            <a:r>
              <a:rPr lang="en-US" sz="1300">
                <a:solidFill>
                  <a:schemeClr val="dk1"/>
                </a:solidFill>
              </a:rPr>
              <a:t>. Logging into the proxy (Rutgers University Libraries). (n.d.). https://my-ibisworld-com.proxy.libraries.rutgers.edu/us/en/industry-state/nj23611c/state-industry-report#key-statistics </a:t>
            </a:r>
            <a:endParaRPr sz="1300">
              <a:solidFill>
                <a:schemeClr val="dk1"/>
              </a:solidFill>
            </a:endParaRPr>
          </a:p>
          <a:p>
            <a:pPr indent="0" lvl="0" marL="0" rtl="0" algn="l">
              <a:lnSpc>
                <a:spcPct val="130000"/>
              </a:lnSpc>
              <a:spcBef>
                <a:spcPts val="1200"/>
              </a:spcBef>
              <a:spcAft>
                <a:spcPts val="0"/>
              </a:spcAft>
              <a:buClr>
                <a:schemeClr val="dk1"/>
              </a:buClr>
              <a:buSzPts val="1100"/>
              <a:buFont typeface="Arial"/>
              <a:buNone/>
            </a:pPr>
            <a:r>
              <a:rPr b="1" lang="en-US" sz="1300">
                <a:solidFill>
                  <a:schemeClr val="dk1"/>
                </a:solidFill>
                <a:highlight>
                  <a:srgbClr val="FFFFFF"/>
                </a:highlight>
              </a:rPr>
              <a:t>Storytelling Marketing Statistics: Key Insights for Effective Campaigns </a:t>
            </a:r>
            <a:r>
              <a:rPr lang="en-US" sz="1300">
                <a:solidFill>
                  <a:schemeClr val="dk1"/>
                </a:solidFill>
              </a:rPr>
              <a:t>https://my-ibisworld-com.proxy.libraries.rutgers.edu/us/en/industry-state/nj23611c/state-industry-report#key-statistics </a:t>
            </a:r>
            <a:endParaRPr b="1" sz="1300">
              <a:solidFill>
                <a:schemeClr val="dk1"/>
              </a:solidFill>
              <a:latin typeface="Lato"/>
              <a:ea typeface="Lato"/>
              <a:cs typeface="Lato"/>
              <a:sym typeface="Lato"/>
            </a:endParaRPr>
          </a:p>
          <a:p>
            <a:pPr indent="0" lvl="0" marL="0" rtl="0" algn="l">
              <a:lnSpc>
                <a:spcPct val="115000"/>
              </a:lnSpc>
              <a:spcBef>
                <a:spcPts val="0"/>
              </a:spcBef>
              <a:spcAft>
                <a:spcPts val="0"/>
              </a:spcAft>
              <a:buClr>
                <a:srgbClr val="F55E61"/>
              </a:buClr>
              <a:buSzPts val="1100"/>
              <a:buFont typeface="Arial"/>
              <a:buNone/>
            </a:pPr>
            <a:r>
              <a:t/>
            </a:r>
            <a:endParaRPr b="1" sz="1300">
              <a:solidFill>
                <a:schemeClr val="dk1"/>
              </a:solidFill>
              <a:latin typeface="Lato"/>
              <a:ea typeface="Lato"/>
              <a:cs typeface="Lato"/>
              <a:sym typeface="Lato"/>
            </a:endParaRPr>
          </a:p>
          <a:p>
            <a:pPr indent="0" lvl="0" marL="457200" rtl="0" algn="l">
              <a:lnSpc>
                <a:spcPct val="115000"/>
              </a:lnSpc>
              <a:spcBef>
                <a:spcPts val="0"/>
              </a:spcBef>
              <a:spcAft>
                <a:spcPts val="0"/>
              </a:spcAft>
              <a:buClr>
                <a:srgbClr val="F55E61"/>
              </a:buClr>
              <a:buSzPts val="1100"/>
              <a:buFont typeface="Arial"/>
              <a:buNone/>
            </a:pPr>
            <a:r>
              <a:rPr b="1" lang="en-US" sz="1300">
                <a:solidFill>
                  <a:schemeClr val="dk1"/>
                </a:solidFill>
                <a:latin typeface="Lato"/>
                <a:ea typeface="Lato"/>
                <a:cs typeface="Lato"/>
                <a:sym typeface="Lato"/>
              </a:rPr>
              <a:t>Alpine Painting &amp; Sandblasting Contractors. “Church Restoration Painting | Church Interior Painting | Alpine Painting.” </a:t>
            </a:r>
            <a:r>
              <a:rPr b="1" i="1" lang="en-US" sz="1300">
                <a:solidFill>
                  <a:schemeClr val="dk1"/>
                </a:solidFill>
                <a:latin typeface="Lato"/>
                <a:ea typeface="Lato"/>
                <a:cs typeface="Lato"/>
                <a:sym typeface="Lato"/>
              </a:rPr>
              <a:t>Alpine Painting</a:t>
            </a:r>
            <a:r>
              <a:rPr b="1" lang="en-US" sz="1300">
                <a:solidFill>
                  <a:schemeClr val="dk1"/>
                </a:solidFill>
                <a:latin typeface="Lato"/>
                <a:ea typeface="Lato"/>
                <a:cs typeface="Lato"/>
                <a:sym typeface="Lato"/>
              </a:rPr>
              <a:t>, https://alpinepainting.com/projects/church-interior-restoration-painting. Accessed 13 Nov. 2024.</a:t>
            </a:r>
            <a:endParaRPr b="1" sz="1300">
              <a:solidFill>
                <a:schemeClr val="dk1"/>
              </a:solidFill>
              <a:latin typeface="Lato"/>
              <a:ea typeface="Lato"/>
              <a:cs typeface="Lato"/>
              <a:sym typeface="Lato"/>
            </a:endParaRPr>
          </a:p>
          <a:p>
            <a:pPr indent="0" lvl="0" marL="457200" rtl="0" algn="l">
              <a:lnSpc>
                <a:spcPct val="115000"/>
              </a:lnSpc>
              <a:spcBef>
                <a:spcPts val="0"/>
              </a:spcBef>
              <a:spcAft>
                <a:spcPts val="0"/>
              </a:spcAft>
              <a:buClr>
                <a:srgbClr val="F55E61"/>
              </a:buClr>
              <a:buSzPts val="1100"/>
              <a:buFont typeface="Arial"/>
              <a:buNone/>
            </a:pPr>
            <a:r>
              <a:t/>
            </a:r>
            <a:endParaRPr b="1" sz="1300">
              <a:solidFill>
                <a:schemeClr val="dk1"/>
              </a:solidFill>
              <a:latin typeface="Lato"/>
              <a:ea typeface="Lato"/>
              <a:cs typeface="Lato"/>
              <a:sym typeface="Lato"/>
            </a:endParaRPr>
          </a:p>
          <a:p>
            <a:pPr indent="0" lvl="0" marL="457200" rtl="0" algn="l">
              <a:lnSpc>
                <a:spcPct val="115000"/>
              </a:lnSpc>
              <a:spcBef>
                <a:spcPts val="0"/>
              </a:spcBef>
              <a:spcAft>
                <a:spcPts val="0"/>
              </a:spcAft>
              <a:buClr>
                <a:srgbClr val="F55E61"/>
              </a:buClr>
              <a:buSzPts val="1100"/>
              <a:buFont typeface="Arial"/>
              <a:buNone/>
            </a:pPr>
            <a:r>
              <a:rPr b="1" lang="en-US" sz="1300">
                <a:solidFill>
                  <a:schemeClr val="dk1"/>
                </a:solidFill>
                <a:latin typeface="Lato"/>
                <a:ea typeface="Lato"/>
                <a:cs typeface="Lato"/>
                <a:sym typeface="Lato"/>
              </a:rPr>
              <a:t>Church Interiors, Inc. “Church Renovation Contractor | Church Interior Design.” </a:t>
            </a:r>
            <a:r>
              <a:rPr b="1" i="1" lang="en-US" sz="1300">
                <a:solidFill>
                  <a:schemeClr val="dk1"/>
                </a:solidFill>
                <a:latin typeface="Lato"/>
                <a:ea typeface="Lato"/>
                <a:cs typeface="Lato"/>
                <a:sym typeface="Lato"/>
              </a:rPr>
              <a:t>Church Interiors, Inc.</a:t>
            </a:r>
            <a:r>
              <a:rPr b="1" lang="en-US" sz="1300">
                <a:solidFill>
                  <a:schemeClr val="dk1"/>
                </a:solidFill>
                <a:latin typeface="Lato"/>
                <a:ea typeface="Lato"/>
                <a:cs typeface="Lato"/>
                <a:sym typeface="Lato"/>
              </a:rPr>
              <a:t>,</a:t>
            </a:r>
            <a:r>
              <a:rPr b="1" lang="en-US" sz="1300">
                <a:solidFill>
                  <a:schemeClr val="dk1"/>
                </a:solidFill>
                <a:uFill>
                  <a:noFill/>
                </a:uFill>
                <a:latin typeface="Lato"/>
                <a:ea typeface="Lato"/>
                <a:cs typeface="Lato"/>
                <a:sym typeface="Lato"/>
                <a:hlinkClick r:id="rId3">
                  <a:extLst>
                    <a:ext uri="{A12FA001-AC4F-418D-AE19-62706E023703}">
                      <ahyp:hlinkClr val="tx"/>
                    </a:ext>
                  </a:extLst>
                </a:hlinkClick>
              </a:rPr>
              <a:t> </a:t>
            </a:r>
            <a:r>
              <a:rPr b="1" lang="en-US" sz="1300" u="sng">
                <a:solidFill>
                  <a:schemeClr val="dk1"/>
                </a:solidFill>
                <a:latin typeface="Lato"/>
                <a:ea typeface="Lato"/>
                <a:cs typeface="Lato"/>
                <a:sym typeface="Lato"/>
                <a:hlinkClick r:id="rId4">
                  <a:extLst>
                    <a:ext uri="{A12FA001-AC4F-418D-AE19-62706E023703}">
                      <ahyp:hlinkClr val="tx"/>
                    </a:ext>
                  </a:extLst>
                </a:hlinkClick>
              </a:rPr>
              <a:t>https://churchinteriors.com</a:t>
            </a:r>
            <a:r>
              <a:rPr b="1" lang="en-US" sz="1300">
                <a:solidFill>
                  <a:schemeClr val="dk1"/>
                </a:solidFill>
                <a:latin typeface="Lato"/>
                <a:ea typeface="Lato"/>
                <a:cs typeface="Lato"/>
                <a:sym typeface="Lato"/>
              </a:rPr>
              <a:t>. Accessed 13 Nov. 2024.</a:t>
            </a:r>
            <a:endParaRPr b="1" sz="1300">
              <a:solidFill>
                <a:schemeClr val="dk1"/>
              </a:solidFill>
              <a:latin typeface="Lato"/>
              <a:ea typeface="Lato"/>
              <a:cs typeface="Lato"/>
              <a:sym typeface="Lato"/>
            </a:endParaRPr>
          </a:p>
          <a:p>
            <a:pPr indent="0" lvl="0" marL="457200" rtl="0" algn="l">
              <a:lnSpc>
                <a:spcPct val="115000"/>
              </a:lnSpc>
              <a:spcBef>
                <a:spcPts val="0"/>
              </a:spcBef>
              <a:spcAft>
                <a:spcPts val="0"/>
              </a:spcAft>
              <a:buClr>
                <a:srgbClr val="F55E61"/>
              </a:buClr>
              <a:buSzPts val="1100"/>
              <a:buFont typeface="Arial"/>
              <a:buNone/>
            </a:pPr>
            <a:r>
              <a:t/>
            </a:r>
            <a:endParaRPr b="1" sz="1300">
              <a:solidFill>
                <a:schemeClr val="dk1"/>
              </a:solidFill>
              <a:latin typeface="Lato"/>
              <a:ea typeface="Lato"/>
              <a:cs typeface="Lato"/>
              <a:sym typeface="Lato"/>
            </a:endParaRPr>
          </a:p>
          <a:p>
            <a:pPr indent="0" lvl="0" marL="457200" rtl="0" algn="l">
              <a:lnSpc>
                <a:spcPct val="115000"/>
              </a:lnSpc>
              <a:spcBef>
                <a:spcPts val="0"/>
              </a:spcBef>
              <a:spcAft>
                <a:spcPts val="0"/>
              </a:spcAft>
              <a:buClr>
                <a:srgbClr val="F55E61"/>
              </a:buClr>
              <a:buSzPts val="1100"/>
              <a:buFont typeface="Arial"/>
              <a:buNone/>
            </a:pPr>
            <a:r>
              <a:rPr b="1" lang="en-US" sz="1300">
                <a:solidFill>
                  <a:schemeClr val="dk1"/>
                </a:solidFill>
                <a:latin typeface="Lato"/>
                <a:ea typeface="Lato"/>
                <a:cs typeface="Lato"/>
                <a:sym typeface="Lato"/>
              </a:rPr>
              <a:t>RMB Contracting. “RMB Contracting | Church Renovation Services.” </a:t>
            </a:r>
            <a:r>
              <a:rPr b="1" i="1" lang="en-US" sz="1300">
                <a:solidFill>
                  <a:schemeClr val="dk1"/>
                </a:solidFill>
                <a:latin typeface="Lato"/>
                <a:ea typeface="Lato"/>
                <a:cs typeface="Lato"/>
                <a:sym typeface="Lato"/>
              </a:rPr>
              <a:t>RMB Contracting</a:t>
            </a:r>
            <a:r>
              <a:rPr b="1" lang="en-US" sz="1300">
                <a:solidFill>
                  <a:schemeClr val="dk1"/>
                </a:solidFill>
                <a:latin typeface="Lato"/>
                <a:ea typeface="Lato"/>
                <a:cs typeface="Lato"/>
                <a:sym typeface="Lato"/>
              </a:rPr>
              <a:t>,</a:t>
            </a:r>
            <a:r>
              <a:rPr b="1" lang="en-US" sz="1300">
                <a:solidFill>
                  <a:schemeClr val="dk1"/>
                </a:solidFill>
                <a:uFill>
                  <a:noFill/>
                </a:uFill>
                <a:latin typeface="Lato"/>
                <a:ea typeface="Lato"/>
                <a:cs typeface="Lato"/>
                <a:sym typeface="Lato"/>
                <a:hlinkClick r:id="rId5">
                  <a:extLst>
                    <a:ext uri="{A12FA001-AC4F-418D-AE19-62706E023703}">
                      <ahyp:hlinkClr val="tx"/>
                    </a:ext>
                  </a:extLst>
                </a:hlinkClick>
              </a:rPr>
              <a:t> </a:t>
            </a:r>
            <a:r>
              <a:rPr b="1" lang="en-US" sz="1300" u="sng">
                <a:solidFill>
                  <a:schemeClr val="dk1"/>
                </a:solidFill>
                <a:latin typeface="Lato"/>
                <a:ea typeface="Lato"/>
                <a:cs typeface="Lato"/>
                <a:sym typeface="Lato"/>
                <a:hlinkClick r:id="rId6">
                  <a:extLst>
                    <a:ext uri="{A12FA001-AC4F-418D-AE19-62706E023703}">
                      <ahyp:hlinkClr val="tx"/>
                    </a:ext>
                  </a:extLst>
                </a:hlinkClick>
              </a:rPr>
              <a:t>https://rmbcontracting.com</a:t>
            </a:r>
            <a:r>
              <a:rPr b="1" lang="en-US" sz="1300">
                <a:solidFill>
                  <a:schemeClr val="dk1"/>
                </a:solidFill>
                <a:latin typeface="Lato"/>
                <a:ea typeface="Lato"/>
                <a:cs typeface="Lato"/>
                <a:sym typeface="Lato"/>
              </a:rPr>
              <a:t>. Accessed 13 Nov. 2024.</a:t>
            </a:r>
            <a:endParaRPr b="1" sz="1300">
              <a:solidFill>
                <a:schemeClr val="dk1"/>
              </a:solidFill>
              <a:latin typeface="Lato"/>
              <a:ea typeface="Lato"/>
              <a:cs typeface="Lato"/>
              <a:sym typeface="Lato"/>
            </a:endParaRPr>
          </a:p>
          <a:p>
            <a:pPr indent="-457200" lvl="0" marL="457200" rtl="0" algn="l">
              <a:lnSpc>
                <a:spcPct val="115000"/>
              </a:lnSpc>
              <a:spcBef>
                <a:spcPts val="1200"/>
              </a:spcBef>
              <a:spcAft>
                <a:spcPts val="0"/>
              </a:spcAft>
              <a:buClr>
                <a:schemeClr val="dk1"/>
              </a:buClr>
              <a:buSzPts val="1100"/>
              <a:buFont typeface="Arial"/>
              <a:buNone/>
            </a:pPr>
            <a:r>
              <a:rPr b="1" lang="en-US" sz="1300">
                <a:solidFill>
                  <a:schemeClr val="dk1"/>
                </a:solidFill>
              </a:rPr>
              <a:t>Mileo, Fabiana C. (2012). When Change Is the Best Option: Method for the Evaluation of the Impact of Change of Use in Houses of Worship. (Masters Thesis). University of Pennsylvania, Philadelphia, PA.</a:t>
            </a:r>
            <a:endParaRPr b="1" sz="1300">
              <a:solidFill>
                <a:schemeClr val="dk1"/>
              </a:solidFill>
              <a:latin typeface="Lato"/>
              <a:ea typeface="Lato"/>
              <a:cs typeface="Lato"/>
              <a:sym typeface="Lato"/>
            </a:endParaRPr>
          </a:p>
          <a:p>
            <a:pPr indent="0" lvl="0" marL="0" marR="0" rtl="0" algn="l">
              <a:lnSpc>
                <a:spcPct val="139958"/>
              </a:lnSpc>
              <a:spcBef>
                <a:spcPts val="1200"/>
              </a:spcBef>
              <a:spcAft>
                <a:spcPts val="0"/>
              </a:spcAft>
              <a:buNone/>
            </a:pPr>
            <a:r>
              <a:t/>
            </a:r>
            <a:endParaRPr b="1" sz="13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3"/>
          <p:cNvGrpSpPr/>
          <p:nvPr/>
        </p:nvGrpSpPr>
        <p:grpSpPr>
          <a:xfrm>
            <a:off x="699995" y="-180827"/>
            <a:ext cx="3483724" cy="10467894"/>
            <a:chOff x="0" y="-47625"/>
            <a:chExt cx="917518" cy="2756958"/>
          </a:xfrm>
        </p:grpSpPr>
        <p:sp>
          <p:nvSpPr>
            <p:cNvPr id="165" name="Google Shape;165;p13"/>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166" name="Google Shape;166;p13"/>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13"/>
          <p:cNvGrpSpPr/>
          <p:nvPr/>
        </p:nvGrpSpPr>
        <p:grpSpPr>
          <a:xfrm>
            <a:off x="5116429" y="-180827"/>
            <a:ext cx="3483724" cy="10467894"/>
            <a:chOff x="0" y="-47625"/>
            <a:chExt cx="917518" cy="2756958"/>
          </a:xfrm>
        </p:grpSpPr>
        <p:sp>
          <p:nvSpPr>
            <p:cNvPr id="168" name="Google Shape;168;p13"/>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169" name="Google Shape;169;p13"/>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13"/>
          <p:cNvSpPr txBox="1"/>
          <p:nvPr/>
        </p:nvSpPr>
        <p:spPr>
          <a:xfrm>
            <a:off x="700045" y="100050"/>
            <a:ext cx="3173700" cy="23088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5000" u="none" cap="none" strike="noStrike">
                <a:solidFill>
                  <a:srgbClr val="000000"/>
                </a:solidFill>
                <a:latin typeface="Archivo Black"/>
                <a:ea typeface="Archivo Black"/>
                <a:cs typeface="Archivo Black"/>
                <a:sym typeface="Archivo Black"/>
              </a:rPr>
              <a:t>S</a:t>
            </a:r>
            <a:endParaRPr sz="15000"/>
          </a:p>
        </p:txBody>
      </p:sp>
      <p:sp>
        <p:nvSpPr>
          <p:cNvPr id="171" name="Google Shape;171;p13"/>
          <p:cNvSpPr txBox="1"/>
          <p:nvPr/>
        </p:nvSpPr>
        <p:spPr>
          <a:xfrm>
            <a:off x="5271424" y="26300"/>
            <a:ext cx="3173700" cy="23088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5000" u="none" cap="none" strike="noStrike">
                <a:solidFill>
                  <a:srgbClr val="000000"/>
                </a:solidFill>
                <a:latin typeface="Archivo Black"/>
                <a:ea typeface="Archivo Black"/>
                <a:cs typeface="Archivo Black"/>
                <a:sym typeface="Archivo Black"/>
              </a:rPr>
              <a:t>W</a:t>
            </a:r>
            <a:endParaRPr sz="15000"/>
          </a:p>
        </p:txBody>
      </p:sp>
      <p:grpSp>
        <p:nvGrpSpPr>
          <p:cNvPr id="172" name="Google Shape;172;p13"/>
          <p:cNvGrpSpPr/>
          <p:nvPr/>
        </p:nvGrpSpPr>
        <p:grpSpPr>
          <a:xfrm>
            <a:off x="9532838" y="-180826"/>
            <a:ext cx="3483701" cy="10467826"/>
            <a:chOff x="0" y="-47625"/>
            <a:chExt cx="917518" cy="2756958"/>
          </a:xfrm>
        </p:grpSpPr>
        <p:sp>
          <p:nvSpPr>
            <p:cNvPr id="173" name="Google Shape;173;p13"/>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174" name="Google Shape;174;p13"/>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5" name="Google Shape;175;p13"/>
          <p:cNvSpPr txBox="1"/>
          <p:nvPr/>
        </p:nvSpPr>
        <p:spPr>
          <a:xfrm>
            <a:off x="9532888" y="3147350"/>
            <a:ext cx="3483600" cy="6010800"/>
          </a:xfrm>
          <a:prstGeom prst="rect">
            <a:avLst/>
          </a:prstGeom>
          <a:noFill/>
          <a:ln>
            <a:noFill/>
          </a:ln>
        </p:spPr>
        <p:txBody>
          <a:bodyPr anchorCtr="0" anchor="t" bIns="0" lIns="0" spcFirstLastPara="1" rIns="0" wrap="square" tIns="0">
            <a:spAutoFit/>
          </a:bodyPr>
          <a:lstStyle/>
          <a:p>
            <a:pPr indent="-311150" lvl="0" marL="457200" rtl="0" algn="l">
              <a:lnSpc>
                <a:spcPct val="115000"/>
              </a:lnSpc>
              <a:spcBef>
                <a:spcPts val="0"/>
              </a:spcBef>
              <a:spcAft>
                <a:spcPts val="0"/>
              </a:spcAft>
              <a:buClr>
                <a:schemeClr val="dk1"/>
              </a:buClr>
              <a:buSzPts val="1300"/>
              <a:buFont typeface="Lato"/>
              <a:buChar char="●"/>
            </a:pPr>
            <a:r>
              <a:rPr b="1" lang="en-US">
                <a:solidFill>
                  <a:schemeClr val="dk1"/>
                </a:solidFill>
                <a:latin typeface="Lato"/>
                <a:ea typeface="Lato"/>
                <a:cs typeface="Lato"/>
                <a:sym typeface="Lato"/>
              </a:rPr>
              <a:t>I</a:t>
            </a:r>
            <a:r>
              <a:rPr b="1" lang="en-US" sz="1500">
                <a:solidFill>
                  <a:schemeClr val="dk1"/>
                </a:solidFill>
                <a:latin typeface="Lato"/>
                <a:ea typeface="Lato"/>
                <a:cs typeface="Lato"/>
                <a:sym typeface="Lato"/>
              </a:rPr>
              <a:t>ncreased demand in affordable housing due to housing crisis and raise in house prices. </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High income and property values in certain areas of Union, Essex, and Bergen county for House of Worship Renovations.</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rgbClr val="FF0000"/>
              </a:buClr>
              <a:buSzPts val="1500"/>
              <a:buFont typeface="Lato"/>
              <a:buChar char="●"/>
            </a:pPr>
            <a:r>
              <a:rPr b="1" lang="en-US" sz="1500">
                <a:solidFill>
                  <a:srgbClr val="FF0000"/>
                </a:solidFill>
                <a:latin typeface="Lato"/>
                <a:ea typeface="Lato"/>
                <a:cs typeface="Lato"/>
                <a:sym typeface="Lato"/>
              </a:rPr>
              <a:t> </a:t>
            </a:r>
            <a:r>
              <a:rPr b="1" lang="en-US" sz="1500">
                <a:latin typeface="Lato"/>
                <a:ea typeface="Lato"/>
                <a:cs typeface="Lato"/>
                <a:sym typeface="Lato"/>
              </a:rPr>
              <a:t>Essex and Union County have a wide range of potential clients.</a:t>
            </a:r>
            <a:endParaRPr b="1" sz="1500">
              <a:latin typeface="Lato"/>
              <a:ea typeface="Lato"/>
              <a:cs typeface="Lato"/>
              <a:sym typeface="Lato"/>
            </a:endParaRPr>
          </a:p>
          <a:p>
            <a:pPr indent="-323850" lvl="0" marL="457200" rtl="0" algn="l">
              <a:lnSpc>
                <a:spcPct val="115000"/>
              </a:lnSpc>
              <a:spcBef>
                <a:spcPts val="0"/>
              </a:spcBef>
              <a:spcAft>
                <a:spcPts val="0"/>
              </a:spcAft>
              <a:buClr>
                <a:srgbClr val="FF0000"/>
              </a:buClr>
              <a:buSzPts val="1500"/>
              <a:buFont typeface="Lato"/>
              <a:buChar char="●"/>
            </a:pPr>
            <a:r>
              <a:rPr b="1" lang="en-US" sz="1500">
                <a:solidFill>
                  <a:srgbClr val="212529"/>
                </a:solidFill>
                <a:latin typeface="Lato"/>
                <a:ea typeface="Lato"/>
                <a:cs typeface="Lato"/>
                <a:sym typeface="Lato"/>
              </a:rPr>
              <a:t> Expanding Geographic Market: Research indicates potential in expanding into Bergen County due to its significant concentration of congregations and affluent demographic</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Clr>
                <a:srgbClr val="212529"/>
              </a:buClr>
              <a:buSzPts val="1500"/>
              <a:buFont typeface="Lato"/>
              <a:buChar char="●"/>
            </a:pPr>
            <a:r>
              <a:rPr b="1" lang="en-US" sz="1500">
                <a:solidFill>
                  <a:srgbClr val="212529"/>
                </a:solidFill>
                <a:latin typeface="Lato"/>
                <a:ea typeface="Lato"/>
                <a:cs typeface="Lato"/>
                <a:sym typeface="Lato"/>
              </a:rPr>
              <a:t>Partnerships: Teaming up with government initiatives or community groups can extend its reach and enhance credibility.</a:t>
            </a:r>
            <a:endParaRPr b="1" sz="1500">
              <a:solidFill>
                <a:srgbClr val="212529"/>
              </a:solidFill>
              <a:latin typeface="Lato"/>
              <a:ea typeface="Lato"/>
              <a:cs typeface="Lato"/>
              <a:sym typeface="Lato"/>
            </a:endParaRPr>
          </a:p>
          <a:p>
            <a:pPr indent="0" lvl="0" marL="0" rtl="0" algn="l">
              <a:lnSpc>
                <a:spcPct val="115000"/>
              </a:lnSpc>
              <a:spcBef>
                <a:spcPts val="0"/>
              </a:spcBef>
              <a:spcAft>
                <a:spcPts val="0"/>
              </a:spcAft>
              <a:buNone/>
            </a:pPr>
            <a:r>
              <a:t/>
            </a:r>
            <a:endParaRPr b="1" sz="2500">
              <a:solidFill>
                <a:schemeClr val="dk1"/>
              </a:solidFill>
              <a:latin typeface="Lato"/>
              <a:ea typeface="Lato"/>
              <a:cs typeface="Lato"/>
              <a:sym typeface="Lato"/>
            </a:endParaRPr>
          </a:p>
          <a:p>
            <a:pPr indent="0" lvl="0" marL="0" marR="0" rtl="0" algn="ctr">
              <a:lnSpc>
                <a:spcPct val="115000"/>
              </a:lnSpc>
              <a:spcBef>
                <a:spcPts val="1200"/>
              </a:spcBef>
              <a:spcAft>
                <a:spcPts val="0"/>
              </a:spcAft>
              <a:buNone/>
            </a:pPr>
            <a:r>
              <a:t/>
            </a:r>
            <a:endParaRPr sz="2400">
              <a:latin typeface="Arimo"/>
              <a:ea typeface="Arimo"/>
              <a:cs typeface="Arimo"/>
              <a:sym typeface="Arimo"/>
            </a:endParaRPr>
          </a:p>
        </p:txBody>
      </p:sp>
      <p:grpSp>
        <p:nvGrpSpPr>
          <p:cNvPr id="176" name="Google Shape;176;p13"/>
          <p:cNvGrpSpPr/>
          <p:nvPr/>
        </p:nvGrpSpPr>
        <p:grpSpPr>
          <a:xfrm>
            <a:off x="9353361" y="1964108"/>
            <a:ext cx="3842664" cy="1152454"/>
            <a:chOff x="0" y="-47625"/>
            <a:chExt cx="1012053" cy="303525"/>
          </a:xfrm>
        </p:grpSpPr>
        <p:sp>
          <p:nvSpPr>
            <p:cNvPr id="177" name="Google Shape;177;p13"/>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13"/>
          <p:cNvSpPr txBox="1"/>
          <p:nvPr/>
        </p:nvSpPr>
        <p:spPr>
          <a:xfrm>
            <a:off x="9622728" y="2441620"/>
            <a:ext cx="33039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OPPORTUNITIES</a:t>
            </a:r>
            <a:endParaRPr/>
          </a:p>
        </p:txBody>
      </p:sp>
      <p:sp>
        <p:nvSpPr>
          <p:cNvPr id="180" name="Google Shape;180;p13"/>
          <p:cNvSpPr txBox="1"/>
          <p:nvPr/>
        </p:nvSpPr>
        <p:spPr>
          <a:xfrm>
            <a:off x="9687827" y="26300"/>
            <a:ext cx="3173700" cy="23088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5000" u="none" cap="none" strike="noStrike">
                <a:solidFill>
                  <a:srgbClr val="000000"/>
                </a:solidFill>
                <a:latin typeface="Archivo Black"/>
                <a:ea typeface="Archivo Black"/>
                <a:cs typeface="Archivo Black"/>
                <a:sym typeface="Archivo Black"/>
              </a:rPr>
              <a:t>O</a:t>
            </a:r>
            <a:endParaRPr sz="15000"/>
          </a:p>
        </p:txBody>
      </p:sp>
      <p:grpSp>
        <p:nvGrpSpPr>
          <p:cNvPr id="181" name="Google Shape;181;p13"/>
          <p:cNvGrpSpPr/>
          <p:nvPr/>
        </p:nvGrpSpPr>
        <p:grpSpPr>
          <a:xfrm>
            <a:off x="13949222" y="-180827"/>
            <a:ext cx="3483724" cy="10467894"/>
            <a:chOff x="0" y="-47625"/>
            <a:chExt cx="917518" cy="2756958"/>
          </a:xfrm>
        </p:grpSpPr>
        <p:sp>
          <p:nvSpPr>
            <p:cNvPr id="182" name="Google Shape;182;p13"/>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183" name="Google Shape;183;p13"/>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3"/>
          <p:cNvGrpSpPr/>
          <p:nvPr/>
        </p:nvGrpSpPr>
        <p:grpSpPr>
          <a:xfrm>
            <a:off x="13769739" y="1964108"/>
            <a:ext cx="3842664" cy="1152454"/>
            <a:chOff x="0" y="-47625"/>
            <a:chExt cx="1012053" cy="303525"/>
          </a:xfrm>
        </p:grpSpPr>
        <p:sp>
          <p:nvSpPr>
            <p:cNvPr id="185" name="Google Shape;185;p13"/>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3"/>
          <p:cNvSpPr txBox="1"/>
          <p:nvPr/>
        </p:nvSpPr>
        <p:spPr>
          <a:xfrm>
            <a:off x="13949225" y="2970250"/>
            <a:ext cx="3303900" cy="5556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b="1" sz="2300">
              <a:solidFill>
                <a:schemeClr val="dk1"/>
              </a:solidFill>
              <a:latin typeface="Lato"/>
              <a:ea typeface="Lato"/>
              <a:cs typeface="Lato"/>
              <a:sym typeface="Lato"/>
            </a:endParaRPr>
          </a:p>
          <a:p>
            <a:pPr indent="-317500" lvl="0" marL="457200" rtl="0" algn="l">
              <a:lnSpc>
                <a:spcPct val="115000"/>
              </a:lnSpc>
              <a:spcBef>
                <a:spcPts val="1200"/>
              </a:spcBef>
              <a:spcAft>
                <a:spcPts val="0"/>
              </a:spcAft>
              <a:buClr>
                <a:srgbClr val="FF0000"/>
              </a:buClr>
              <a:buSzPts val="1400"/>
              <a:buChar char="●"/>
            </a:pPr>
            <a:r>
              <a:rPr lang="en-US">
                <a:solidFill>
                  <a:srgbClr val="212529"/>
                </a:solidFill>
              </a:rPr>
              <a:t> </a:t>
            </a:r>
            <a:r>
              <a:rPr b="1" lang="en-US" sz="1500">
                <a:solidFill>
                  <a:srgbClr val="212529"/>
                </a:solidFill>
                <a:latin typeface="Lato"/>
                <a:ea typeface="Lato"/>
                <a:cs typeface="Lato"/>
                <a:sym typeface="Lato"/>
              </a:rPr>
              <a:t>Economic Downturn: A recession might lessen disposable income and financial resources for renovations</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Clr>
                <a:srgbClr val="212529"/>
              </a:buClr>
              <a:buSzPts val="1500"/>
              <a:buFont typeface="Lato"/>
              <a:buChar char="●"/>
            </a:pPr>
            <a:r>
              <a:rPr b="1" lang="en-US" sz="1500">
                <a:solidFill>
                  <a:srgbClr val="212529"/>
                </a:solidFill>
                <a:latin typeface="Lato"/>
                <a:ea typeface="Lato"/>
                <a:cs typeface="Lato"/>
                <a:sym typeface="Lato"/>
              </a:rPr>
              <a:t>Decline in Church Attendance: A decrease in congregants may lead to reduced donations, affecting budgets for church renovation efforts</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Clr>
                <a:srgbClr val="212529"/>
              </a:buClr>
              <a:buSzPts val="1500"/>
              <a:buFont typeface="Lato"/>
              <a:buChar char="●"/>
            </a:pPr>
            <a:r>
              <a:rPr b="1" lang="en-US" sz="1500">
                <a:solidFill>
                  <a:srgbClr val="212529"/>
                </a:solidFill>
                <a:latin typeface="Lato"/>
                <a:ea typeface="Lato"/>
                <a:cs typeface="Lato"/>
                <a:sym typeface="Lato"/>
              </a:rPr>
              <a:t>Competition: Rivals such as Church Interiors, Inc. and Alpine Painting could challenge market share with specialized services.</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Clr>
                <a:srgbClr val="212529"/>
              </a:buClr>
              <a:buSzPts val="1500"/>
              <a:buFont typeface="Lato"/>
              <a:buChar char="●"/>
            </a:pPr>
            <a:r>
              <a:rPr b="1" lang="en-US" sz="1500">
                <a:solidFill>
                  <a:srgbClr val="212529"/>
                </a:solidFill>
                <a:latin typeface="Lato"/>
                <a:ea typeface="Lato"/>
                <a:cs typeface="Lato"/>
                <a:sym typeface="Lato"/>
              </a:rPr>
              <a:t>Market saturation: Increased home values and a boost in disposable income have led to an increase in solo professionals and diy projects.</a:t>
            </a:r>
            <a:endParaRPr b="1" sz="1500">
              <a:solidFill>
                <a:srgbClr val="212529"/>
              </a:solidFill>
              <a:latin typeface="Lato"/>
              <a:ea typeface="Lato"/>
              <a:cs typeface="Lato"/>
              <a:sym typeface="Lato"/>
            </a:endParaRPr>
          </a:p>
          <a:p>
            <a:pPr indent="0" lvl="0" marL="0" marR="0" rtl="0" algn="ctr">
              <a:lnSpc>
                <a:spcPct val="115000"/>
              </a:lnSpc>
              <a:spcBef>
                <a:spcPts val="0"/>
              </a:spcBef>
              <a:spcAft>
                <a:spcPts val="0"/>
              </a:spcAft>
              <a:buNone/>
            </a:pPr>
            <a:r>
              <a:t/>
            </a:r>
            <a:endParaRPr b="1">
              <a:latin typeface="Lato"/>
              <a:ea typeface="Lato"/>
              <a:cs typeface="Lato"/>
              <a:sym typeface="Lato"/>
            </a:endParaRPr>
          </a:p>
        </p:txBody>
      </p:sp>
      <p:sp>
        <p:nvSpPr>
          <p:cNvPr id="188" name="Google Shape;188;p13"/>
          <p:cNvSpPr txBox="1"/>
          <p:nvPr/>
        </p:nvSpPr>
        <p:spPr>
          <a:xfrm>
            <a:off x="14393300" y="2441632"/>
            <a:ext cx="25956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THREATS</a:t>
            </a:r>
            <a:endParaRPr/>
          </a:p>
        </p:txBody>
      </p:sp>
      <p:sp>
        <p:nvSpPr>
          <p:cNvPr id="189" name="Google Shape;189;p13"/>
          <p:cNvSpPr txBox="1"/>
          <p:nvPr/>
        </p:nvSpPr>
        <p:spPr>
          <a:xfrm>
            <a:off x="14104243" y="100050"/>
            <a:ext cx="3173700" cy="23088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5000" u="none" cap="none" strike="noStrike">
                <a:solidFill>
                  <a:srgbClr val="000000"/>
                </a:solidFill>
                <a:latin typeface="Archivo Black"/>
                <a:ea typeface="Archivo Black"/>
                <a:cs typeface="Archivo Black"/>
                <a:sym typeface="Archivo Black"/>
              </a:rPr>
              <a:t>T</a:t>
            </a:r>
            <a:endParaRPr sz="15000"/>
          </a:p>
        </p:txBody>
      </p:sp>
      <p:sp>
        <p:nvSpPr>
          <p:cNvPr id="190" name="Google Shape;190;p13"/>
          <p:cNvSpPr txBox="1"/>
          <p:nvPr/>
        </p:nvSpPr>
        <p:spPr>
          <a:xfrm>
            <a:off x="844650" y="2667000"/>
            <a:ext cx="2884500" cy="3780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23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b="1" lang="en-US" sz="1500">
                <a:solidFill>
                  <a:schemeClr val="dk1"/>
                </a:solidFill>
                <a:latin typeface="Lato"/>
                <a:ea typeface="Lato"/>
                <a:cs typeface="Lato"/>
                <a:sym typeface="Lato"/>
              </a:rPr>
              <a:t>Affordable costs</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Strong client relationships and excellent customer service </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Reliable  ethical leadership </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Diverse range of services in specific niches:</a:t>
            </a:r>
            <a:endParaRPr b="1" sz="1500">
              <a:solidFill>
                <a:schemeClr val="dk1"/>
              </a:solidFill>
              <a:latin typeface="Lato"/>
              <a:ea typeface="Lato"/>
              <a:cs typeface="Lato"/>
              <a:sym typeface="Lato"/>
            </a:endParaRPr>
          </a:p>
          <a:p>
            <a:pPr indent="-317500" lvl="0" marL="457200" rtl="0" algn="l">
              <a:lnSpc>
                <a:spcPct val="115000"/>
              </a:lnSpc>
              <a:spcBef>
                <a:spcPts val="0"/>
              </a:spcBef>
              <a:spcAft>
                <a:spcPts val="0"/>
              </a:spcAft>
              <a:buClr>
                <a:schemeClr val="dk1"/>
              </a:buClr>
              <a:buSzPts val="1400"/>
              <a:buFont typeface="Lato"/>
              <a:buChar char="●"/>
            </a:pPr>
            <a:r>
              <a:rPr b="1" lang="en-US">
                <a:solidFill>
                  <a:schemeClr val="dk1"/>
                </a:solidFill>
                <a:latin typeface="Lato"/>
                <a:ea typeface="Lato"/>
                <a:cs typeface="Lato"/>
                <a:sym typeface="Lato"/>
              </a:rPr>
              <a:t> Ability to forge emotional connections through strong backstory and social entrepreneurship </a:t>
            </a:r>
            <a:endParaRPr b="1" sz="1500">
              <a:solidFill>
                <a:schemeClr val="dk1"/>
              </a:solidFill>
              <a:latin typeface="Lato"/>
              <a:ea typeface="Lato"/>
              <a:cs typeface="Lato"/>
              <a:sym typeface="Lato"/>
            </a:endParaRPr>
          </a:p>
          <a:p>
            <a:pPr indent="0" lvl="0" marL="457200" marR="0" rtl="0" algn="ctr">
              <a:lnSpc>
                <a:spcPct val="115000"/>
              </a:lnSpc>
              <a:spcBef>
                <a:spcPts val="0"/>
              </a:spcBef>
              <a:spcAft>
                <a:spcPts val="0"/>
              </a:spcAft>
              <a:buNone/>
            </a:pPr>
            <a:r>
              <a:t/>
            </a:r>
            <a:endParaRPr b="1" sz="2400">
              <a:solidFill>
                <a:schemeClr val="dk1"/>
              </a:solidFill>
              <a:latin typeface="Lato"/>
              <a:ea typeface="Lato"/>
              <a:cs typeface="Lato"/>
              <a:sym typeface="Lato"/>
            </a:endParaRPr>
          </a:p>
        </p:txBody>
      </p:sp>
      <p:sp>
        <p:nvSpPr>
          <p:cNvPr id="191" name="Google Shape;191;p13"/>
          <p:cNvSpPr txBox="1"/>
          <p:nvPr/>
        </p:nvSpPr>
        <p:spPr>
          <a:xfrm>
            <a:off x="5359224" y="3375950"/>
            <a:ext cx="2941200" cy="5979900"/>
          </a:xfrm>
          <a:prstGeom prst="rect">
            <a:avLst/>
          </a:prstGeom>
          <a:noFill/>
          <a:ln>
            <a:noFill/>
          </a:ln>
        </p:spPr>
        <p:txBody>
          <a:bodyPr anchorCtr="0" anchor="t" bIns="0" lIns="0" spcFirstLastPara="1" rIns="0" wrap="square" tIns="0">
            <a:spAutoFit/>
          </a:bodyPr>
          <a:lstStyle/>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 Relies mostly on referral marketing to garner customers</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en-US" sz="1500">
                <a:solidFill>
                  <a:schemeClr val="dk1"/>
                </a:solidFill>
                <a:latin typeface="Lato"/>
                <a:ea typeface="Lato"/>
                <a:cs typeface="Lato"/>
                <a:sym typeface="Lato"/>
              </a:rPr>
              <a:t>Only providing niche renovation services can limit the amount of clients and demand</a:t>
            </a:r>
            <a:endParaRPr b="1"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rgbClr val="FF0000"/>
              </a:buClr>
              <a:buSzPts val="1500"/>
              <a:buFont typeface="Lato"/>
              <a:buChar char="●"/>
            </a:pPr>
            <a:r>
              <a:rPr b="1" lang="en-US" sz="1500">
                <a:solidFill>
                  <a:srgbClr val="212529"/>
                </a:solidFill>
                <a:latin typeface="Lato"/>
                <a:ea typeface="Lato"/>
                <a:cs typeface="Lato"/>
                <a:sym typeface="Lato"/>
              </a:rPr>
              <a:t>Over-reliance on Specific Markets: Heavy emphasis on churches may constrain growth prospects</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SzPts val="1500"/>
              <a:buFont typeface="Lato"/>
              <a:buChar char="●"/>
            </a:pPr>
            <a:r>
              <a:rPr b="1" lang="en-US" sz="1500">
                <a:solidFill>
                  <a:srgbClr val="212529"/>
                </a:solidFill>
                <a:latin typeface="Lato"/>
                <a:ea typeface="Lato"/>
                <a:cs typeface="Lato"/>
                <a:sym typeface="Lato"/>
              </a:rPr>
              <a:t>Structural Challenges: Renovating older structures frequently results in unexpected expenses, which can influence profit margins.</a:t>
            </a:r>
            <a:endParaRPr b="1" sz="1500">
              <a:solidFill>
                <a:srgbClr val="212529"/>
              </a:solidFill>
              <a:latin typeface="Lato"/>
              <a:ea typeface="Lato"/>
              <a:cs typeface="Lato"/>
              <a:sym typeface="Lato"/>
            </a:endParaRPr>
          </a:p>
          <a:p>
            <a:pPr indent="-323850" lvl="0" marL="457200" rtl="0" algn="l">
              <a:lnSpc>
                <a:spcPct val="115000"/>
              </a:lnSpc>
              <a:spcBef>
                <a:spcPts val="0"/>
              </a:spcBef>
              <a:spcAft>
                <a:spcPts val="0"/>
              </a:spcAft>
              <a:buClr>
                <a:srgbClr val="212529"/>
              </a:buClr>
              <a:buSzPts val="1500"/>
              <a:buFont typeface="Lato"/>
              <a:buChar char="●"/>
            </a:pPr>
            <a:r>
              <a:rPr b="1" lang="en-US" sz="1500">
                <a:solidFill>
                  <a:srgbClr val="212529"/>
                </a:solidFill>
                <a:latin typeface="Lato"/>
                <a:ea typeface="Lato"/>
                <a:cs typeface="Lato"/>
                <a:sym typeface="Lato"/>
              </a:rPr>
              <a:t>Limited Geographic Reach: Presently focused on certain counties in New Jersey, which could impede growth opportunities. </a:t>
            </a:r>
            <a:endParaRPr b="1" sz="2400">
              <a:solidFill>
                <a:schemeClr val="dk1"/>
              </a:solidFill>
              <a:latin typeface="Lato"/>
              <a:ea typeface="Lato"/>
              <a:cs typeface="Lato"/>
              <a:sym typeface="Lato"/>
            </a:endParaRPr>
          </a:p>
          <a:p>
            <a:pPr indent="0" lvl="0" marL="0" marR="0" rtl="0" algn="ctr">
              <a:lnSpc>
                <a:spcPct val="115000"/>
              </a:lnSpc>
              <a:spcBef>
                <a:spcPts val="0"/>
              </a:spcBef>
              <a:spcAft>
                <a:spcPts val="0"/>
              </a:spcAft>
              <a:buNone/>
            </a:pPr>
            <a:r>
              <a:t/>
            </a:r>
            <a:endParaRPr b="1" sz="2624">
              <a:latin typeface="Lato"/>
              <a:ea typeface="Lato"/>
              <a:cs typeface="Lato"/>
              <a:sym typeface="Lato"/>
            </a:endParaRPr>
          </a:p>
        </p:txBody>
      </p:sp>
      <p:grpSp>
        <p:nvGrpSpPr>
          <p:cNvPr id="192" name="Google Shape;192;p13"/>
          <p:cNvGrpSpPr/>
          <p:nvPr/>
        </p:nvGrpSpPr>
        <p:grpSpPr>
          <a:xfrm>
            <a:off x="520525" y="1964108"/>
            <a:ext cx="3842664" cy="1152454"/>
            <a:chOff x="0" y="-47625"/>
            <a:chExt cx="1012053" cy="303525"/>
          </a:xfrm>
        </p:grpSpPr>
        <p:sp>
          <p:nvSpPr>
            <p:cNvPr id="193" name="Google Shape;193;p13"/>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3"/>
          <p:cNvGrpSpPr/>
          <p:nvPr/>
        </p:nvGrpSpPr>
        <p:grpSpPr>
          <a:xfrm>
            <a:off x="4936960" y="1964108"/>
            <a:ext cx="3842664" cy="1152454"/>
            <a:chOff x="0" y="-47625"/>
            <a:chExt cx="1012053" cy="303525"/>
          </a:xfrm>
        </p:grpSpPr>
        <p:sp>
          <p:nvSpPr>
            <p:cNvPr id="196" name="Google Shape;196;p13"/>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3"/>
          <p:cNvSpPr txBox="1"/>
          <p:nvPr/>
        </p:nvSpPr>
        <p:spPr>
          <a:xfrm>
            <a:off x="1144135" y="2441620"/>
            <a:ext cx="2595600" cy="422100"/>
          </a:xfrm>
          <a:prstGeom prst="rect">
            <a:avLst/>
          </a:prstGeom>
          <a:noFill/>
          <a:ln>
            <a:noFill/>
          </a:ln>
        </p:spPr>
        <p:txBody>
          <a:bodyPr anchorCtr="0" anchor="t" bIns="0" lIns="0" spcFirstLastPara="1" rIns="0" wrap="square" tIns="0">
            <a:spAutoFit/>
          </a:bodyPr>
          <a:lstStyle/>
          <a:p>
            <a:pPr indent="0" lvl="0" marL="0" marR="0" rtl="0" algn="l">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STRENGTHS</a:t>
            </a:r>
            <a:endParaRPr/>
          </a:p>
        </p:txBody>
      </p:sp>
      <p:sp>
        <p:nvSpPr>
          <p:cNvPr id="199" name="Google Shape;199;p13"/>
          <p:cNvSpPr txBox="1"/>
          <p:nvPr/>
        </p:nvSpPr>
        <p:spPr>
          <a:xfrm>
            <a:off x="5416015" y="2441620"/>
            <a:ext cx="2884500" cy="422100"/>
          </a:xfrm>
          <a:prstGeom prst="rect">
            <a:avLst/>
          </a:prstGeom>
          <a:noFill/>
          <a:ln>
            <a:noFill/>
          </a:ln>
        </p:spPr>
        <p:txBody>
          <a:bodyPr anchorCtr="0" anchor="t" bIns="0" lIns="0" spcFirstLastPara="1" rIns="0" wrap="square" tIns="0">
            <a:spAutoFit/>
          </a:bodyPr>
          <a:lstStyle/>
          <a:p>
            <a:pPr indent="0" lvl="0" marL="0" marR="0" rtl="0" algn="l">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WEAKNESSES</a:t>
            </a:r>
            <a:endParaRPr/>
          </a:p>
        </p:txBody>
      </p:sp>
      <p:sp>
        <p:nvSpPr>
          <p:cNvPr id="200" name="Google Shape;200;p13"/>
          <p:cNvSpPr txBox="1"/>
          <p:nvPr/>
        </p:nvSpPr>
        <p:spPr>
          <a:xfrm>
            <a:off x="16149600" y="9087650"/>
            <a:ext cx="21384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 KritikaYasmin, Dina</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14"/>
          <p:cNvGrpSpPr/>
          <p:nvPr/>
        </p:nvGrpSpPr>
        <p:grpSpPr>
          <a:xfrm>
            <a:off x="699995" y="-180827"/>
            <a:ext cx="3483724" cy="10468053"/>
            <a:chOff x="0" y="-47625"/>
            <a:chExt cx="917518" cy="2757000"/>
          </a:xfrm>
        </p:grpSpPr>
        <p:sp>
          <p:nvSpPr>
            <p:cNvPr id="206" name="Google Shape;206;p14"/>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207" name="Google Shape;207;p14"/>
            <p:cNvSpPr txBox="1"/>
            <p:nvPr/>
          </p:nvSpPr>
          <p:spPr>
            <a:xfrm>
              <a:off x="0" y="-47625"/>
              <a:ext cx="917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4"/>
          <p:cNvGrpSpPr/>
          <p:nvPr/>
        </p:nvGrpSpPr>
        <p:grpSpPr>
          <a:xfrm>
            <a:off x="5116429" y="-180827"/>
            <a:ext cx="3483724" cy="10468053"/>
            <a:chOff x="0" y="-47625"/>
            <a:chExt cx="917518" cy="2757000"/>
          </a:xfrm>
        </p:grpSpPr>
        <p:sp>
          <p:nvSpPr>
            <p:cNvPr id="209" name="Google Shape;209;p14"/>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210" name="Google Shape;210;p14"/>
            <p:cNvSpPr txBox="1"/>
            <p:nvPr/>
          </p:nvSpPr>
          <p:spPr>
            <a:xfrm>
              <a:off x="0" y="-47625"/>
              <a:ext cx="917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4"/>
          <p:cNvSpPr txBox="1"/>
          <p:nvPr/>
        </p:nvSpPr>
        <p:spPr>
          <a:xfrm>
            <a:off x="700045" y="252450"/>
            <a:ext cx="3173700" cy="24705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lang="en-US" sz="16050">
                <a:latin typeface="Archivo Black"/>
                <a:ea typeface="Archivo Black"/>
                <a:cs typeface="Archivo Black"/>
                <a:sym typeface="Archivo Black"/>
              </a:rPr>
              <a:t>P</a:t>
            </a:r>
            <a:endParaRPr sz="16050"/>
          </a:p>
        </p:txBody>
      </p:sp>
      <p:sp>
        <p:nvSpPr>
          <p:cNvPr id="212" name="Google Shape;212;p14"/>
          <p:cNvSpPr txBox="1"/>
          <p:nvPr/>
        </p:nvSpPr>
        <p:spPr>
          <a:xfrm>
            <a:off x="5271711" y="297100"/>
            <a:ext cx="3173700" cy="24705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lang="en-US" sz="16050">
                <a:latin typeface="Archivo Black"/>
                <a:ea typeface="Archivo Black"/>
                <a:cs typeface="Archivo Black"/>
                <a:sym typeface="Archivo Black"/>
              </a:rPr>
              <a:t>E</a:t>
            </a:r>
            <a:endParaRPr sz="16050"/>
          </a:p>
        </p:txBody>
      </p:sp>
      <p:grpSp>
        <p:nvGrpSpPr>
          <p:cNvPr id="213" name="Google Shape;213;p14"/>
          <p:cNvGrpSpPr/>
          <p:nvPr/>
        </p:nvGrpSpPr>
        <p:grpSpPr>
          <a:xfrm>
            <a:off x="9532838" y="-180827"/>
            <a:ext cx="3483724" cy="10468053"/>
            <a:chOff x="0" y="-47625"/>
            <a:chExt cx="917518" cy="2757000"/>
          </a:xfrm>
        </p:grpSpPr>
        <p:sp>
          <p:nvSpPr>
            <p:cNvPr id="214" name="Google Shape;214;p14"/>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215" name="Google Shape;215;p14"/>
            <p:cNvSpPr txBox="1"/>
            <p:nvPr/>
          </p:nvSpPr>
          <p:spPr>
            <a:xfrm>
              <a:off x="0" y="-47625"/>
              <a:ext cx="917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4"/>
          <p:cNvSpPr txBox="1"/>
          <p:nvPr/>
        </p:nvSpPr>
        <p:spPr>
          <a:xfrm>
            <a:off x="9532875" y="3561750"/>
            <a:ext cx="3483600" cy="6372600"/>
          </a:xfrm>
          <a:prstGeom prst="rect">
            <a:avLst/>
          </a:prstGeom>
          <a:noFill/>
          <a:ln>
            <a:noFill/>
          </a:ln>
        </p:spPr>
        <p:txBody>
          <a:bodyPr anchorCtr="0" anchor="t" bIns="0" lIns="0" spcFirstLastPara="1" rIns="0" wrap="square" tIns="0">
            <a:spAutoFit/>
          </a:bodyPr>
          <a:lstStyle/>
          <a:p>
            <a:pPr indent="-336550" lvl="0" marL="457200" rtl="0" algn="l">
              <a:lnSpc>
                <a:spcPct val="115000"/>
              </a:lnSpc>
              <a:spcBef>
                <a:spcPts val="0"/>
              </a:spcBef>
              <a:spcAft>
                <a:spcPts val="0"/>
              </a:spcAft>
              <a:buClr>
                <a:srgbClr val="FF0000"/>
              </a:buClr>
              <a:buSzPts val="1700"/>
              <a:buFont typeface="Lato"/>
              <a:buChar char="●"/>
            </a:pPr>
            <a:r>
              <a:rPr b="1" lang="en-US" sz="1700">
                <a:latin typeface="Lato"/>
                <a:ea typeface="Lato"/>
                <a:cs typeface="Lato"/>
                <a:sym typeface="Lato"/>
              </a:rPr>
              <a:t>Religious congregations are often key cornerstones of their communities, contributing to a stronger community. </a:t>
            </a:r>
            <a:endParaRPr b="1" sz="1700">
              <a:latin typeface="Lato"/>
              <a:ea typeface="Lato"/>
              <a:cs typeface="Lato"/>
              <a:sym typeface="Lato"/>
            </a:endParaRPr>
          </a:p>
          <a:p>
            <a:pPr indent="-336550" lvl="0" marL="457200" rtl="0" algn="l">
              <a:lnSpc>
                <a:spcPct val="115000"/>
              </a:lnSpc>
              <a:spcBef>
                <a:spcPts val="0"/>
              </a:spcBef>
              <a:spcAft>
                <a:spcPts val="0"/>
              </a:spcAft>
              <a:buClr>
                <a:srgbClr val="212529"/>
              </a:buClr>
              <a:buSzPts val="1700"/>
              <a:buFont typeface="Lato"/>
              <a:buChar char="●"/>
            </a:pPr>
            <a:r>
              <a:rPr b="1" lang="en-US" sz="1700">
                <a:solidFill>
                  <a:srgbClr val="212529"/>
                </a:solidFill>
                <a:latin typeface="Lato"/>
                <a:ea typeface="Lato"/>
                <a:cs typeface="Lato"/>
                <a:sym typeface="Lato"/>
              </a:rPr>
              <a:t>Social Responsibility: Increasing focus on companies with community and social impact resonates with Bara Homes Group’s mission.</a:t>
            </a:r>
            <a:endParaRPr b="1" sz="1700">
              <a:solidFill>
                <a:srgbClr val="212529"/>
              </a:solidFill>
              <a:latin typeface="Lato"/>
              <a:ea typeface="Lato"/>
              <a:cs typeface="Lato"/>
              <a:sym typeface="Lato"/>
            </a:endParaRPr>
          </a:p>
          <a:p>
            <a:pPr indent="-336550" lvl="0" marL="457200" rtl="0" algn="l">
              <a:lnSpc>
                <a:spcPct val="115000"/>
              </a:lnSpc>
              <a:spcBef>
                <a:spcPts val="0"/>
              </a:spcBef>
              <a:spcAft>
                <a:spcPts val="0"/>
              </a:spcAft>
              <a:buClr>
                <a:srgbClr val="212529"/>
              </a:buClr>
              <a:buSzPts val="1700"/>
              <a:buFont typeface="Lato"/>
              <a:buChar char="●"/>
            </a:pPr>
            <a:r>
              <a:rPr b="1" lang="en-US" sz="1700">
                <a:solidFill>
                  <a:schemeClr val="dk1"/>
                </a:solidFill>
                <a:latin typeface="Lato"/>
                <a:ea typeface="Lato"/>
                <a:cs typeface="Lato"/>
                <a:sym typeface="Lato"/>
              </a:rPr>
              <a:t>Gentrification is becoming a huge issue in areas that are trying to have access to affordable housing, companies keep buying up land in areas that are majority low to moderate income and take over that space with apartments and houses that are going to raise the cost of living in that area </a:t>
            </a:r>
            <a:endParaRPr b="1" sz="1700">
              <a:solidFill>
                <a:srgbClr val="212529"/>
              </a:solidFill>
              <a:highlight>
                <a:srgbClr val="FFFFFF"/>
              </a:highlight>
              <a:latin typeface="Lato"/>
              <a:ea typeface="Lato"/>
              <a:cs typeface="Lato"/>
              <a:sym typeface="Lato"/>
            </a:endParaRPr>
          </a:p>
          <a:p>
            <a:pPr indent="0" lvl="0" marL="0" marR="0" rtl="0" algn="ctr">
              <a:lnSpc>
                <a:spcPct val="115000"/>
              </a:lnSpc>
              <a:spcBef>
                <a:spcPts val="0"/>
              </a:spcBef>
              <a:spcAft>
                <a:spcPts val="0"/>
              </a:spcAft>
              <a:buNone/>
            </a:pPr>
            <a:r>
              <a:t/>
            </a:r>
            <a:endParaRPr sz="2300">
              <a:latin typeface="Arimo"/>
              <a:ea typeface="Arimo"/>
              <a:cs typeface="Arimo"/>
              <a:sym typeface="Arimo"/>
            </a:endParaRPr>
          </a:p>
        </p:txBody>
      </p:sp>
      <p:grpSp>
        <p:nvGrpSpPr>
          <p:cNvPr id="217" name="Google Shape;217;p14"/>
          <p:cNvGrpSpPr/>
          <p:nvPr/>
        </p:nvGrpSpPr>
        <p:grpSpPr>
          <a:xfrm>
            <a:off x="9353362" y="2276258"/>
            <a:ext cx="3843222" cy="1152739"/>
            <a:chOff x="0" y="-47625"/>
            <a:chExt cx="1012200" cy="303600"/>
          </a:xfrm>
        </p:grpSpPr>
        <p:sp>
          <p:nvSpPr>
            <p:cNvPr id="218" name="Google Shape;218;p14"/>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txBox="1"/>
            <p:nvPr/>
          </p:nvSpPr>
          <p:spPr>
            <a:xfrm>
              <a:off x="0" y="-47625"/>
              <a:ext cx="1012200" cy="303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4"/>
          <p:cNvSpPr txBox="1"/>
          <p:nvPr/>
        </p:nvSpPr>
        <p:spPr>
          <a:xfrm>
            <a:off x="9623003" y="2722945"/>
            <a:ext cx="33039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lang="en-US" sz="2743">
                <a:latin typeface="Archivo Black"/>
                <a:ea typeface="Archivo Black"/>
                <a:cs typeface="Archivo Black"/>
                <a:sym typeface="Archivo Black"/>
              </a:rPr>
              <a:t>Social</a:t>
            </a:r>
            <a:endParaRPr/>
          </a:p>
        </p:txBody>
      </p:sp>
      <p:sp>
        <p:nvSpPr>
          <p:cNvPr id="221" name="Google Shape;221;p14"/>
          <p:cNvSpPr txBox="1"/>
          <p:nvPr/>
        </p:nvSpPr>
        <p:spPr>
          <a:xfrm>
            <a:off x="9842927" y="252450"/>
            <a:ext cx="3173700" cy="24705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lang="en-US" sz="16050">
                <a:latin typeface="Archivo Black"/>
                <a:ea typeface="Archivo Black"/>
                <a:cs typeface="Archivo Black"/>
                <a:sym typeface="Archivo Black"/>
              </a:rPr>
              <a:t>S</a:t>
            </a:r>
            <a:endParaRPr sz="16050"/>
          </a:p>
        </p:txBody>
      </p:sp>
      <p:grpSp>
        <p:nvGrpSpPr>
          <p:cNvPr id="222" name="Google Shape;222;p14"/>
          <p:cNvGrpSpPr/>
          <p:nvPr/>
        </p:nvGrpSpPr>
        <p:grpSpPr>
          <a:xfrm>
            <a:off x="13949222" y="-180827"/>
            <a:ext cx="3483724" cy="10468053"/>
            <a:chOff x="0" y="-47625"/>
            <a:chExt cx="917518" cy="2757000"/>
          </a:xfrm>
        </p:grpSpPr>
        <p:sp>
          <p:nvSpPr>
            <p:cNvPr id="223" name="Google Shape;223;p14"/>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224" name="Google Shape;224;p14"/>
            <p:cNvSpPr txBox="1"/>
            <p:nvPr/>
          </p:nvSpPr>
          <p:spPr>
            <a:xfrm>
              <a:off x="0" y="-47625"/>
              <a:ext cx="917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4"/>
          <p:cNvGrpSpPr/>
          <p:nvPr/>
        </p:nvGrpSpPr>
        <p:grpSpPr>
          <a:xfrm>
            <a:off x="13769214" y="2183833"/>
            <a:ext cx="3843222" cy="1152739"/>
            <a:chOff x="0" y="-47625"/>
            <a:chExt cx="1012200" cy="303600"/>
          </a:xfrm>
        </p:grpSpPr>
        <p:sp>
          <p:nvSpPr>
            <p:cNvPr id="226" name="Google Shape;226;p14"/>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txBox="1"/>
            <p:nvPr/>
          </p:nvSpPr>
          <p:spPr>
            <a:xfrm>
              <a:off x="0" y="-47625"/>
              <a:ext cx="1012200" cy="303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4"/>
          <p:cNvSpPr txBox="1"/>
          <p:nvPr/>
        </p:nvSpPr>
        <p:spPr>
          <a:xfrm>
            <a:off x="13859175" y="3495925"/>
            <a:ext cx="3483600" cy="6098100"/>
          </a:xfrm>
          <a:prstGeom prst="rect">
            <a:avLst/>
          </a:prstGeom>
          <a:noFill/>
          <a:ln>
            <a:noFill/>
          </a:ln>
        </p:spPr>
        <p:txBody>
          <a:bodyPr anchorCtr="0" anchor="t" bIns="0" lIns="0" spcFirstLastPara="1" rIns="0" wrap="square" tIns="0">
            <a:spAutoFit/>
          </a:bodyPr>
          <a:lstStyle/>
          <a:p>
            <a:pPr indent="-336550" lvl="0" marL="457200" rtl="0" algn="l">
              <a:lnSpc>
                <a:spcPct val="115000"/>
              </a:lnSpc>
              <a:spcBef>
                <a:spcPts val="0"/>
              </a:spcBef>
              <a:spcAft>
                <a:spcPts val="0"/>
              </a:spcAft>
              <a:buClr>
                <a:srgbClr val="FF0000"/>
              </a:buClr>
              <a:buSzPts val="1700"/>
              <a:buChar char="●"/>
            </a:pPr>
            <a:r>
              <a:rPr b="1" lang="en-US" sz="1700">
                <a:solidFill>
                  <a:schemeClr val="dk1"/>
                </a:solidFill>
                <a:latin typeface="Lato"/>
                <a:ea typeface="Lato"/>
                <a:cs typeface="Lato"/>
                <a:sym typeface="Lato"/>
              </a:rPr>
              <a:t>Low average wages in the construction sector signal that the use of technology over labor is unlikely to increase</a:t>
            </a:r>
            <a:r>
              <a:rPr b="1" lang="en-US" sz="1700">
                <a:solidFill>
                  <a:srgbClr val="FF0000"/>
                </a:solidFill>
                <a:latin typeface="Lato"/>
                <a:ea typeface="Lato"/>
                <a:cs typeface="Lato"/>
                <a:sym typeface="Lato"/>
              </a:rPr>
              <a:t>  </a:t>
            </a:r>
            <a:endParaRPr b="1" sz="1700">
              <a:solidFill>
                <a:srgbClr val="FF0000"/>
              </a:solidFill>
              <a:latin typeface="Lato"/>
              <a:ea typeface="Lato"/>
              <a:cs typeface="Lato"/>
              <a:sym typeface="Lato"/>
            </a:endParaRPr>
          </a:p>
          <a:p>
            <a:pPr indent="-336550" lvl="0" marL="457200" rtl="0" algn="l">
              <a:lnSpc>
                <a:spcPct val="115000"/>
              </a:lnSpc>
              <a:spcBef>
                <a:spcPts val="0"/>
              </a:spcBef>
              <a:spcAft>
                <a:spcPts val="0"/>
              </a:spcAft>
              <a:buClr>
                <a:srgbClr val="FF0000"/>
              </a:buClr>
              <a:buSzPts val="1700"/>
              <a:buChar char="●"/>
            </a:pPr>
            <a:r>
              <a:rPr b="1" lang="en-US" sz="1700">
                <a:latin typeface="Lato"/>
                <a:ea typeface="Lato"/>
                <a:cs typeface="Lato"/>
                <a:sym typeface="Lato"/>
              </a:rPr>
              <a:t>According to IBIS World: “</a:t>
            </a:r>
            <a:r>
              <a:rPr b="1" lang="en-US" sz="1700">
                <a:solidFill>
                  <a:srgbClr val="212529"/>
                </a:solidFill>
                <a:latin typeface="Lato"/>
                <a:ea typeface="Lato"/>
                <a:cs typeface="Lato"/>
                <a:sym typeface="Lato"/>
              </a:rPr>
              <a:t>Technologies, including building information modeling, can facilitate project management. </a:t>
            </a:r>
            <a:endParaRPr b="1" sz="1700">
              <a:solidFill>
                <a:srgbClr val="212529"/>
              </a:solidFill>
              <a:latin typeface="Lato"/>
              <a:ea typeface="Lato"/>
              <a:cs typeface="Lato"/>
              <a:sym typeface="Lato"/>
            </a:endParaRPr>
          </a:p>
          <a:p>
            <a:pPr indent="-336550" lvl="1" marL="914400" rtl="0" algn="l">
              <a:lnSpc>
                <a:spcPct val="115000"/>
              </a:lnSpc>
              <a:spcBef>
                <a:spcPts val="0"/>
              </a:spcBef>
              <a:spcAft>
                <a:spcPts val="0"/>
              </a:spcAft>
              <a:buClr>
                <a:srgbClr val="FF0000"/>
              </a:buClr>
              <a:buSzPts val="1700"/>
              <a:buChar char="○"/>
            </a:pPr>
            <a:r>
              <a:rPr b="1" lang="en-US" sz="1700">
                <a:solidFill>
                  <a:srgbClr val="212529"/>
                </a:solidFill>
                <a:latin typeface="Lato"/>
                <a:ea typeface="Lato"/>
                <a:cs typeface="Lato"/>
                <a:sym typeface="Lato"/>
              </a:rPr>
              <a:t>AI can streamline the preconstruction and project management processes</a:t>
            </a:r>
            <a:r>
              <a:rPr b="1" lang="en-US" sz="1700">
                <a:solidFill>
                  <a:srgbClr val="212529"/>
                </a:solidFill>
                <a:latin typeface="Lato"/>
                <a:ea typeface="Lato"/>
                <a:cs typeface="Lato"/>
                <a:sym typeface="Lato"/>
              </a:rPr>
              <a:t>, to more efficiently complete requests for proposals and using image generators in the ideation and design process. </a:t>
            </a:r>
            <a:endParaRPr b="1" sz="1700">
              <a:solidFill>
                <a:srgbClr val="104080"/>
              </a:solidFill>
              <a:latin typeface="Lato"/>
              <a:ea typeface="Lato"/>
              <a:cs typeface="Lato"/>
              <a:sym typeface="Lato"/>
            </a:endParaRPr>
          </a:p>
          <a:p>
            <a:pPr indent="0" lvl="0" marL="0" rtl="0" algn="l">
              <a:lnSpc>
                <a:spcPct val="115000"/>
              </a:lnSpc>
              <a:spcBef>
                <a:spcPts val="0"/>
              </a:spcBef>
              <a:spcAft>
                <a:spcPts val="0"/>
              </a:spcAft>
              <a:buNone/>
            </a:pPr>
            <a:r>
              <a:t/>
            </a:r>
            <a:endParaRPr b="1" sz="1700">
              <a:solidFill>
                <a:srgbClr val="212529"/>
              </a:solidFill>
              <a:latin typeface="Lato"/>
              <a:ea typeface="Lato"/>
              <a:cs typeface="Lato"/>
              <a:sym typeface="Lato"/>
            </a:endParaRPr>
          </a:p>
          <a:p>
            <a:pPr indent="0" lvl="0" marL="0" rtl="0" algn="l">
              <a:lnSpc>
                <a:spcPct val="115000"/>
              </a:lnSpc>
              <a:spcBef>
                <a:spcPts val="0"/>
              </a:spcBef>
              <a:spcAft>
                <a:spcPts val="0"/>
              </a:spcAft>
              <a:buNone/>
            </a:pPr>
            <a:r>
              <a:t/>
            </a:r>
            <a:endParaRPr b="1" sz="1150">
              <a:solidFill>
                <a:schemeClr val="dk1"/>
              </a:solidFill>
              <a:latin typeface="Lato"/>
              <a:ea typeface="Lato"/>
              <a:cs typeface="Lato"/>
              <a:sym typeface="Lato"/>
            </a:endParaRPr>
          </a:p>
          <a:p>
            <a:pPr indent="0" lvl="0" marL="0" marR="0" rtl="0" algn="ctr">
              <a:lnSpc>
                <a:spcPct val="115000"/>
              </a:lnSpc>
              <a:spcBef>
                <a:spcPts val="0"/>
              </a:spcBef>
              <a:spcAft>
                <a:spcPts val="0"/>
              </a:spcAft>
              <a:buNone/>
            </a:pPr>
            <a:r>
              <a:t/>
            </a:r>
            <a:endParaRPr b="1" sz="1150">
              <a:latin typeface="Lato"/>
              <a:ea typeface="Lato"/>
              <a:cs typeface="Lato"/>
              <a:sym typeface="Lato"/>
            </a:endParaRPr>
          </a:p>
        </p:txBody>
      </p:sp>
      <p:sp>
        <p:nvSpPr>
          <p:cNvPr id="229" name="Google Shape;229;p14"/>
          <p:cNvSpPr txBox="1"/>
          <p:nvPr/>
        </p:nvSpPr>
        <p:spPr>
          <a:xfrm>
            <a:off x="14249125" y="2646750"/>
            <a:ext cx="30396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lang="en-US" sz="2743">
                <a:latin typeface="Archivo Black"/>
                <a:ea typeface="Archivo Black"/>
                <a:cs typeface="Archivo Black"/>
                <a:sym typeface="Archivo Black"/>
              </a:rPr>
              <a:t>Technological</a:t>
            </a:r>
            <a:endParaRPr/>
          </a:p>
        </p:txBody>
      </p:sp>
      <p:sp>
        <p:nvSpPr>
          <p:cNvPr id="230" name="Google Shape;230;p14"/>
          <p:cNvSpPr txBox="1"/>
          <p:nvPr/>
        </p:nvSpPr>
        <p:spPr>
          <a:xfrm>
            <a:off x="14259399" y="178700"/>
            <a:ext cx="2662800" cy="24750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6078" u="none" cap="none" strike="noStrike">
                <a:solidFill>
                  <a:srgbClr val="000000"/>
                </a:solidFill>
                <a:latin typeface="Archivo Black"/>
                <a:ea typeface="Archivo Black"/>
                <a:cs typeface="Archivo Black"/>
                <a:sym typeface="Archivo Black"/>
              </a:rPr>
              <a:t>T</a:t>
            </a:r>
            <a:endParaRPr sz="15778"/>
          </a:p>
        </p:txBody>
      </p:sp>
      <p:sp>
        <p:nvSpPr>
          <p:cNvPr id="231" name="Google Shape;231;p14"/>
          <p:cNvSpPr txBox="1"/>
          <p:nvPr/>
        </p:nvSpPr>
        <p:spPr>
          <a:xfrm>
            <a:off x="844650" y="3641700"/>
            <a:ext cx="2884500" cy="5214900"/>
          </a:xfrm>
          <a:prstGeom prst="rect">
            <a:avLst/>
          </a:prstGeom>
          <a:noFill/>
          <a:ln>
            <a:noFill/>
          </a:ln>
        </p:spPr>
        <p:txBody>
          <a:bodyPr anchorCtr="0" anchor="t" bIns="0" lIns="0" spcFirstLastPara="1" rIns="0" wrap="square" tIns="0">
            <a:spAutoFit/>
          </a:bodyPr>
          <a:lstStyle/>
          <a:p>
            <a:pPr indent="-330200" lvl="0" marL="457200" rtl="0" algn="l">
              <a:lnSpc>
                <a:spcPct val="115000"/>
              </a:lnSpc>
              <a:spcBef>
                <a:spcPts val="0"/>
              </a:spcBef>
              <a:spcAft>
                <a:spcPts val="0"/>
              </a:spcAft>
              <a:buClr>
                <a:srgbClr val="FF0000"/>
              </a:buClr>
              <a:buSzPts val="1600"/>
              <a:buFont typeface="Lato"/>
              <a:buChar char="●"/>
            </a:pPr>
            <a:r>
              <a:rPr b="1" lang="en-US" sz="1600">
                <a:solidFill>
                  <a:srgbClr val="344054"/>
                </a:solidFill>
                <a:latin typeface="Lato"/>
                <a:ea typeface="Lato"/>
                <a:cs typeface="Lato"/>
                <a:sym typeface="Lato"/>
              </a:rPr>
              <a:t>Incoming Trump administration tariffs and deportations:</a:t>
            </a:r>
            <a:endParaRPr b="1" sz="1600">
              <a:solidFill>
                <a:srgbClr val="344054"/>
              </a:solidFill>
              <a:latin typeface="Lato"/>
              <a:ea typeface="Lato"/>
              <a:cs typeface="Lato"/>
              <a:sym typeface="Lato"/>
            </a:endParaRPr>
          </a:p>
          <a:p>
            <a:pPr indent="-330200" lvl="1" marL="914400" rtl="0" algn="l">
              <a:lnSpc>
                <a:spcPct val="115000"/>
              </a:lnSpc>
              <a:spcBef>
                <a:spcPts val="0"/>
              </a:spcBef>
              <a:spcAft>
                <a:spcPts val="0"/>
              </a:spcAft>
              <a:buClr>
                <a:srgbClr val="FF0000"/>
              </a:buClr>
              <a:buSzPts val="1600"/>
              <a:buFont typeface="Lato"/>
              <a:buChar char="●"/>
            </a:pPr>
            <a:r>
              <a:rPr b="1" lang="en-US" sz="1600">
                <a:solidFill>
                  <a:srgbClr val="344054"/>
                </a:solidFill>
                <a:latin typeface="Lato"/>
                <a:ea typeface="Lato"/>
                <a:cs typeface="Lato"/>
                <a:sym typeface="Lato"/>
              </a:rPr>
              <a:t>Tariffs can increase cost of materials</a:t>
            </a:r>
            <a:endParaRPr b="1" sz="1600">
              <a:solidFill>
                <a:srgbClr val="344054"/>
              </a:solidFill>
              <a:latin typeface="Lato"/>
              <a:ea typeface="Lato"/>
              <a:cs typeface="Lato"/>
              <a:sym typeface="Lato"/>
            </a:endParaRPr>
          </a:p>
          <a:p>
            <a:pPr indent="-330200" lvl="1" marL="914400" rtl="0" algn="l">
              <a:lnSpc>
                <a:spcPct val="115000"/>
              </a:lnSpc>
              <a:spcBef>
                <a:spcPts val="0"/>
              </a:spcBef>
              <a:spcAft>
                <a:spcPts val="0"/>
              </a:spcAft>
              <a:buClr>
                <a:srgbClr val="344054"/>
              </a:buClr>
              <a:buSzPts val="1600"/>
              <a:buFont typeface="Lato"/>
              <a:buChar char="●"/>
            </a:pPr>
            <a:r>
              <a:rPr b="1" lang="en-US" sz="1600">
                <a:solidFill>
                  <a:srgbClr val="344054"/>
                </a:solidFill>
                <a:latin typeface="Lato"/>
                <a:ea typeface="Lato"/>
                <a:cs typeface="Lato"/>
                <a:sym typeface="Lato"/>
              </a:rPr>
              <a:t>Deportations can affect labor: A 2020 National Association of Home Builders report estimated immigrants fill 30% of jobs in the construction trades.</a:t>
            </a:r>
            <a:endParaRPr b="1" sz="1600">
              <a:solidFill>
                <a:srgbClr val="344054"/>
              </a:solidFill>
              <a:latin typeface="Lato"/>
              <a:ea typeface="Lato"/>
              <a:cs typeface="Lato"/>
              <a:sym typeface="Lato"/>
            </a:endParaRPr>
          </a:p>
          <a:p>
            <a:pPr indent="-330200" lvl="0" marL="457200" rtl="0" algn="l">
              <a:lnSpc>
                <a:spcPct val="115000"/>
              </a:lnSpc>
              <a:spcBef>
                <a:spcPts val="0"/>
              </a:spcBef>
              <a:spcAft>
                <a:spcPts val="0"/>
              </a:spcAft>
              <a:buClr>
                <a:srgbClr val="344054"/>
              </a:buClr>
              <a:buSzPts val="1600"/>
              <a:buFont typeface="Lato"/>
              <a:buChar char="●"/>
            </a:pPr>
            <a:r>
              <a:rPr b="1" lang="en-US" sz="1600">
                <a:solidFill>
                  <a:srgbClr val="344054"/>
                </a:solidFill>
                <a:latin typeface="Lato"/>
                <a:ea typeface="Lato"/>
                <a:cs typeface="Lato"/>
                <a:sym typeface="Lato"/>
              </a:rPr>
              <a:t>Government programs and allocating funds </a:t>
            </a:r>
            <a:endParaRPr b="1" sz="1600">
              <a:solidFill>
                <a:srgbClr val="344054"/>
              </a:solidFill>
              <a:latin typeface="Lato"/>
              <a:ea typeface="Lato"/>
              <a:cs typeface="Lato"/>
              <a:sym typeface="Lato"/>
            </a:endParaRPr>
          </a:p>
          <a:p>
            <a:pPr indent="0" lvl="0" marL="457200" rtl="0" algn="ctr">
              <a:lnSpc>
                <a:spcPct val="115000"/>
              </a:lnSpc>
              <a:spcBef>
                <a:spcPts val="0"/>
              </a:spcBef>
              <a:spcAft>
                <a:spcPts val="0"/>
              </a:spcAft>
              <a:buNone/>
            </a:pPr>
            <a:r>
              <a:t/>
            </a:r>
            <a:endParaRPr b="1" sz="16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rgbClr val="344054"/>
              </a:solidFill>
              <a:latin typeface="Lato"/>
              <a:ea typeface="Lato"/>
              <a:cs typeface="Lato"/>
              <a:sym typeface="Lato"/>
            </a:endParaRPr>
          </a:p>
          <a:p>
            <a:pPr indent="0" lvl="0" marL="457200" marR="0" rtl="0" algn="ctr">
              <a:lnSpc>
                <a:spcPct val="115000"/>
              </a:lnSpc>
              <a:spcBef>
                <a:spcPts val="1200"/>
              </a:spcBef>
              <a:spcAft>
                <a:spcPts val="0"/>
              </a:spcAft>
              <a:buNone/>
            </a:pPr>
            <a:r>
              <a:t/>
            </a:r>
            <a:endParaRPr b="1" sz="1600">
              <a:solidFill>
                <a:schemeClr val="dk1"/>
              </a:solidFill>
              <a:latin typeface="Lato"/>
              <a:ea typeface="Lato"/>
              <a:cs typeface="Lato"/>
              <a:sym typeface="Lato"/>
            </a:endParaRPr>
          </a:p>
        </p:txBody>
      </p:sp>
      <p:sp>
        <p:nvSpPr>
          <p:cNvPr id="232" name="Google Shape;232;p14"/>
          <p:cNvSpPr txBox="1"/>
          <p:nvPr/>
        </p:nvSpPr>
        <p:spPr>
          <a:xfrm>
            <a:off x="5299636" y="3561750"/>
            <a:ext cx="2662800" cy="7074300"/>
          </a:xfrm>
          <a:prstGeom prst="rect">
            <a:avLst/>
          </a:prstGeom>
          <a:noFill/>
          <a:ln>
            <a:noFill/>
          </a:ln>
        </p:spPr>
        <p:txBody>
          <a:bodyPr anchorCtr="0" anchor="t" bIns="0" lIns="0" spcFirstLastPara="1" rIns="0" wrap="square" tIns="0">
            <a:spAutoFit/>
          </a:bodyPr>
          <a:lstStyle/>
          <a:p>
            <a:pPr indent="-336550" lvl="0" marL="457200" rtl="0" algn="l">
              <a:lnSpc>
                <a:spcPct val="115000"/>
              </a:lnSpc>
              <a:spcBef>
                <a:spcPts val="0"/>
              </a:spcBef>
              <a:spcAft>
                <a:spcPts val="0"/>
              </a:spcAft>
              <a:buClr>
                <a:srgbClr val="FF0000"/>
              </a:buClr>
              <a:buSzPts val="1700"/>
              <a:buChar char="●"/>
            </a:pPr>
            <a:r>
              <a:rPr b="1" lang="en-US" sz="1700">
                <a:latin typeface="Lato"/>
                <a:ea typeface="Lato"/>
                <a:cs typeface="Lato"/>
                <a:sym typeface="Lato"/>
              </a:rPr>
              <a:t>“</a:t>
            </a:r>
            <a:r>
              <a:rPr b="1" lang="en-US" sz="1700">
                <a:solidFill>
                  <a:srgbClr val="344054"/>
                </a:solidFill>
                <a:latin typeface="Lato"/>
                <a:ea typeface="Lato"/>
                <a:cs typeface="Lato"/>
                <a:sym typeface="Lato"/>
              </a:rPr>
              <a:t>The cost of construction materials has risen due to supply chain issues.” </a:t>
            </a:r>
            <a:endParaRPr b="1" sz="1700">
              <a:solidFill>
                <a:srgbClr val="344054"/>
              </a:solidFill>
              <a:latin typeface="Lato"/>
              <a:ea typeface="Lato"/>
              <a:cs typeface="Lato"/>
              <a:sym typeface="Lato"/>
            </a:endParaRPr>
          </a:p>
          <a:p>
            <a:pPr indent="-336550" lvl="0" marL="457200" rtl="0" algn="l">
              <a:lnSpc>
                <a:spcPct val="115000"/>
              </a:lnSpc>
              <a:spcBef>
                <a:spcPts val="0"/>
              </a:spcBef>
              <a:spcAft>
                <a:spcPts val="0"/>
              </a:spcAft>
              <a:buClr>
                <a:srgbClr val="FF0000"/>
              </a:buClr>
              <a:buSzPts val="1700"/>
              <a:buFont typeface="Lato"/>
              <a:buChar char="●"/>
            </a:pPr>
            <a:r>
              <a:rPr b="1" lang="en-US" sz="1700">
                <a:solidFill>
                  <a:srgbClr val="344054"/>
                </a:solidFill>
                <a:latin typeface="Lato"/>
                <a:ea typeface="Lato"/>
                <a:cs typeface="Lato"/>
                <a:sym typeface="Lato"/>
              </a:rPr>
              <a:t>“</a:t>
            </a:r>
            <a:r>
              <a:rPr b="1" lang="en-US" sz="1700">
                <a:solidFill>
                  <a:srgbClr val="212529"/>
                </a:solidFill>
                <a:latin typeface="Lato"/>
                <a:ea typeface="Lato"/>
                <a:cs typeface="Lato"/>
                <a:sym typeface="Lato"/>
              </a:rPr>
              <a:t>The COVID-19 pandemic set nonresidential construction back. Rising unemployment and supply chain issues disrupted the macroeconomic environment.</a:t>
            </a:r>
            <a:endParaRPr b="1" sz="1700">
              <a:solidFill>
                <a:srgbClr val="212529"/>
              </a:solidFill>
              <a:latin typeface="Lato"/>
              <a:ea typeface="Lato"/>
              <a:cs typeface="Lato"/>
              <a:sym typeface="Lato"/>
            </a:endParaRPr>
          </a:p>
          <a:p>
            <a:pPr indent="-336550" lvl="0" marL="457200" rtl="0" algn="l">
              <a:lnSpc>
                <a:spcPct val="115000"/>
              </a:lnSpc>
              <a:spcBef>
                <a:spcPts val="0"/>
              </a:spcBef>
              <a:spcAft>
                <a:spcPts val="0"/>
              </a:spcAft>
              <a:buClr>
                <a:srgbClr val="212529"/>
              </a:buClr>
              <a:buSzPts val="1700"/>
              <a:buFont typeface="Lato"/>
              <a:buChar char="●"/>
            </a:pPr>
            <a:r>
              <a:rPr b="1" lang="en-US" sz="1700">
                <a:solidFill>
                  <a:schemeClr val="dk1"/>
                </a:solidFill>
                <a:latin typeface="Lato"/>
                <a:ea typeface="Lato"/>
                <a:cs typeface="Lato"/>
                <a:sym typeface="Lato"/>
              </a:rPr>
              <a:t>Prices are constantly rising in the real estate market based on the demand for housing and the land prices rising to accommodate for that.  </a:t>
            </a:r>
            <a:endParaRPr b="1" sz="1700">
              <a:solidFill>
                <a:srgbClr val="212529"/>
              </a:solidFill>
              <a:latin typeface="Lato"/>
              <a:ea typeface="Lato"/>
              <a:cs typeface="Lato"/>
              <a:sym typeface="Lato"/>
            </a:endParaRPr>
          </a:p>
          <a:p>
            <a:pPr indent="0" lvl="0" marL="0" rtl="0" algn="l">
              <a:lnSpc>
                <a:spcPct val="115000"/>
              </a:lnSpc>
              <a:spcBef>
                <a:spcPts val="0"/>
              </a:spcBef>
              <a:spcAft>
                <a:spcPts val="0"/>
              </a:spcAft>
              <a:buNone/>
            </a:pPr>
            <a:r>
              <a:t/>
            </a:r>
            <a:endParaRPr b="1" sz="2900">
              <a:solidFill>
                <a:schemeClr val="dk1"/>
              </a:solidFill>
              <a:latin typeface="Lato"/>
              <a:ea typeface="Lato"/>
              <a:cs typeface="Lato"/>
              <a:sym typeface="Lato"/>
            </a:endParaRPr>
          </a:p>
          <a:p>
            <a:pPr indent="0" lvl="0" marL="0" marR="0" rtl="0" algn="ctr">
              <a:lnSpc>
                <a:spcPct val="115000"/>
              </a:lnSpc>
              <a:spcBef>
                <a:spcPts val="1200"/>
              </a:spcBef>
              <a:spcAft>
                <a:spcPts val="0"/>
              </a:spcAft>
              <a:buNone/>
            </a:pPr>
            <a:r>
              <a:t/>
            </a:r>
            <a:endParaRPr sz="2524">
              <a:latin typeface="Arimo"/>
              <a:ea typeface="Arimo"/>
              <a:cs typeface="Arimo"/>
              <a:sym typeface="Arimo"/>
            </a:endParaRPr>
          </a:p>
        </p:txBody>
      </p:sp>
      <p:grpSp>
        <p:nvGrpSpPr>
          <p:cNvPr id="233" name="Google Shape;233;p14"/>
          <p:cNvGrpSpPr/>
          <p:nvPr/>
        </p:nvGrpSpPr>
        <p:grpSpPr>
          <a:xfrm>
            <a:off x="520550" y="2276258"/>
            <a:ext cx="3843222" cy="1152739"/>
            <a:chOff x="0" y="-47625"/>
            <a:chExt cx="1012200" cy="303600"/>
          </a:xfrm>
        </p:grpSpPr>
        <p:sp>
          <p:nvSpPr>
            <p:cNvPr id="234" name="Google Shape;234;p14"/>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txBox="1"/>
            <p:nvPr/>
          </p:nvSpPr>
          <p:spPr>
            <a:xfrm>
              <a:off x="0" y="-47625"/>
              <a:ext cx="1012200" cy="303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4"/>
          <p:cNvGrpSpPr/>
          <p:nvPr/>
        </p:nvGrpSpPr>
        <p:grpSpPr>
          <a:xfrm>
            <a:off x="4936960" y="2276258"/>
            <a:ext cx="3843222" cy="1152739"/>
            <a:chOff x="0" y="-47625"/>
            <a:chExt cx="1012200" cy="303600"/>
          </a:xfrm>
        </p:grpSpPr>
        <p:sp>
          <p:nvSpPr>
            <p:cNvPr id="237" name="Google Shape;237;p14"/>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txBox="1"/>
            <p:nvPr/>
          </p:nvSpPr>
          <p:spPr>
            <a:xfrm>
              <a:off x="0" y="-47625"/>
              <a:ext cx="1012200" cy="303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4"/>
          <p:cNvSpPr txBox="1"/>
          <p:nvPr/>
        </p:nvSpPr>
        <p:spPr>
          <a:xfrm>
            <a:off x="1144360" y="2722945"/>
            <a:ext cx="25956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lang="en-US" sz="2743">
                <a:latin typeface="Archivo Black"/>
                <a:ea typeface="Archivo Black"/>
                <a:cs typeface="Archivo Black"/>
                <a:sym typeface="Archivo Black"/>
              </a:rPr>
              <a:t>Political</a:t>
            </a:r>
            <a:endParaRPr/>
          </a:p>
        </p:txBody>
      </p:sp>
      <p:sp>
        <p:nvSpPr>
          <p:cNvPr id="240" name="Google Shape;240;p14"/>
          <p:cNvSpPr txBox="1"/>
          <p:nvPr/>
        </p:nvSpPr>
        <p:spPr>
          <a:xfrm>
            <a:off x="5416302" y="2722945"/>
            <a:ext cx="2884500" cy="422100"/>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lang="en-US" sz="2743">
                <a:latin typeface="Archivo Black"/>
                <a:ea typeface="Archivo Black"/>
                <a:cs typeface="Archivo Black"/>
                <a:sym typeface="Archivo Black"/>
              </a:rPr>
              <a:t>Economic</a:t>
            </a:r>
            <a:endParaRPr/>
          </a:p>
        </p:txBody>
      </p:sp>
      <p:sp>
        <p:nvSpPr>
          <p:cNvPr id="241" name="Google Shape;241;p14"/>
          <p:cNvSpPr txBox="1"/>
          <p:nvPr/>
        </p:nvSpPr>
        <p:spPr>
          <a:xfrm>
            <a:off x="14770150" y="9132600"/>
            <a:ext cx="26628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 Kritika, Jada, Dina, Yasmin</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05"/>
        </a:solidFill>
      </p:bgPr>
    </p:bg>
    <p:spTree>
      <p:nvGrpSpPr>
        <p:cNvPr id="245" name="Shape 245"/>
        <p:cNvGrpSpPr/>
        <p:nvPr/>
      </p:nvGrpSpPr>
      <p:grpSpPr>
        <a:xfrm>
          <a:off x="0" y="0"/>
          <a:ext cx="0" cy="0"/>
          <a:chOff x="0" y="0"/>
          <a:chExt cx="0" cy="0"/>
        </a:xfrm>
      </p:grpSpPr>
      <p:grpSp>
        <p:nvGrpSpPr>
          <p:cNvPr id="246" name="Google Shape;246;p15"/>
          <p:cNvGrpSpPr/>
          <p:nvPr/>
        </p:nvGrpSpPr>
        <p:grpSpPr>
          <a:xfrm>
            <a:off x="12471990" y="-180826"/>
            <a:ext cx="5816010" cy="10467826"/>
            <a:chOff x="0" y="-47625"/>
            <a:chExt cx="1531789" cy="2756958"/>
          </a:xfrm>
        </p:grpSpPr>
        <p:sp>
          <p:nvSpPr>
            <p:cNvPr id="247" name="Google Shape;247;p15"/>
            <p:cNvSpPr/>
            <p:nvPr/>
          </p:nvSpPr>
          <p:spPr>
            <a:xfrm>
              <a:off x="0" y="0"/>
              <a:ext cx="1531789" cy="2709333"/>
            </a:xfrm>
            <a:custGeom>
              <a:rect b="b" l="l" r="r" t="t"/>
              <a:pathLst>
                <a:path extrusionOk="0" h="2709333" w="1531789">
                  <a:moveTo>
                    <a:pt x="0" y="0"/>
                  </a:moveTo>
                  <a:lnTo>
                    <a:pt x="1531789" y="0"/>
                  </a:lnTo>
                  <a:lnTo>
                    <a:pt x="1531789" y="2709333"/>
                  </a:lnTo>
                  <a:lnTo>
                    <a:pt x="0" y="2709333"/>
                  </a:lnTo>
                  <a:close/>
                </a:path>
              </a:pathLst>
            </a:custGeom>
            <a:solidFill>
              <a:srgbClr val="FFFFFF"/>
            </a:solidFill>
            <a:ln>
              <a:noFill/>
            </a:ln>
          </p:spPr>
        </p:sp>
        <p:sp>
          <p:nvSpPr>
            <p:cNvPr id="248" name="Google Shape;248;p15"/>
            <p:cNvSpPr txBox="1"/>
            <p:nvPr/>
          </p:nvSpPr>
          <p:spPr>
            <a:xfrm>
              <a:off x="0" y="-47625"/>
              <a:ext cx="153178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5"/>
          <p:cNvGrpSpPr/>
          <p:nvPr/>
        </p:nvGrpSpPr>
        <p:grpSpPr>
          <a:xfrm rot="2700000">
            <a:off x="13992188" y="1595194"/>
            <a:ext cx="858869" cy="858869"/>
            <a:chOff x="0" y="0"/>
            <a:chExt cx="812800" cy="812800"/>
          </a:xfrm>
        </p:grpSpPr>
        <p:sp>
          <p:nvSpPr>
            <p:cNvPr id="250" name="Google Shape;250;p1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51" name="Google Shape;251;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15"/>
          <p:cNvGrpSpPr/>
          <p:nvPr/>
        </p:nvGrpSpPr>
        <p:grpSpPr>
          <a:xfrm rot="2700000">
            <a:off x="10707341" y="8789368"/>
            <a:ext cx="858886" cy="858886"/>
            <a:chOff x="0" y="0"/>
            <a:chExt cx="812800" cy="812800"/>
          </a:xfrm>
        </p:grpSpPr>
        <p:sp>
          <p:nvSpPr>
            <p:cNvPr id="253" name="Google Shape;253;p1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54" name="Google Shape;254;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15"/>
          <p:cNvGrpSpPr/>
          <p:nvPr/>
        </p:nvGrpSpPr>
        <p:grpSpPr>
          <a:xfrm>
            <a:off x="13929720" y="5347920"/>
            <a:ext cx="3086100" cy="3086100"/>
            <a:chOff x="0" y="0"/>
            <a:chExt cx="812800" cy="812800"/>
          </a:xfrm>
        </p:grpSpPr>
        <p:sp>
          <p:nvSpPr>
            <p:cNvPr id="256" name="Google Shape;256;p15"/>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257" name="Google Shape;257;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5"/>
          <p:cNvSpPr txBox="1"/>
          <p:nvPr/>
        </p:nvSpPr>
        <p:spPr>
          <a:xfrm>
            <a:off x="154525" y="236225"/>
            <a:ext cx="12105000" cy="2617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CLIENT STRATEGIC OBJECTIVES-</a:t>
            </a:r>
            <a:endParaRPr/>
          </a:p>
        </p:txBody>
      </p:sp>
      <p:sp>
        <p:nvSpPr>
          <p:cNvPr id="259" name="Google Shape;259;p15"/>
          <p:cNvSpPr txBox="1"/>
          <p:nvPr/>
        </p:nvSpPr>
        <p:spPr>
          <a:xfrm>
            <a:off x="1165755" y="2493645"/>
            <a:ext cx="1806300" cy="21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a:p>
        </p:txBody>
      </p:sp>
      <p:sp>
        <p:nvSpPr>
          <p:cNvPr id="260" name="Google Shape;260;p15"/>
          <p:cNvSpPr txBox="1"/>
          <p:nvPr/>
        </p:nvSpPr>
        <p:spPr>
          <a:xfrm>
            <a:off x="154525" y="3713300"/>
            <a:ext cx="9277500" cy="3817200"/>
          </a:xfrm>
          <a:prstGeom prst="rect">
            <a:avLst/>
          </a:prstGeom>
          <a:noFill/>
          <a:ln>
            <a:noFill/>
          </a:ln>
        </p:spPr>
        <p:txBody>
          <a:bodyPr anchorCtr="0" anchor="t" bIns="0" lIns="0" spcFirstLastPara="1" rIns="0" wrap="square" tIns="0">
            <a:spAutoFit/>
          </a:bodyPr>
          <a:lstStyle/>
          <a:p>
            <a:pPr indent="-520700" lvl="0" marL="457200" rtl="0" algn="l">
              <a:lnSpc>
                <a:spcPct val="150000"/>
              </a:lnSpc>
              <a:spcBef>
                <a:spcPts val="0"/>
              </a:spcBef>
              <a:spcAft>
                <a:spcPts val="0"/>
              </a:spcAft>
              <a:buClr>
                <a:schemeClr val="dk1"/>
              </a:buClr>
              <a:buSzPts val="4600"/>
              <a:buFont typeface="Archivo Black"/>
              <a:buChar char="●"/>
            </a:pPr>
            <a:r>
              <a:rPr b="1" lang="en-US" sz="2600">
                <a:solidFill>
                  <a:schemeClr val="dk1"/>
                </a:solidFill>
                <a:latin typeface="Archivo Black"/>
                <a:ea typeface="Archivo Black"/>
                <a:cs typeface="Archivo Black"/>
                <a:sym typeface="Archivo Black"/>
              </a:rPr>
              <a:t>Bara Homes Group seeks to increase its market penetration in the Kitchen, Affordable Housing, and Church renovation sectors. Bara Homes Group also seeks to increase brand awareness and effectively generate qualified leads.</a:t>
            </a:r>
            <a:endParaRPr b="1" sz="3100">
              <a:solidFill>
                <a:schemeClr val="dk1"/>
              </a:solidFill>
              <a:latin typeface="Archivo Black"/>
              <a:ea typeface="Archivo Black"/>
              <a:cs typeface="Archivo Black"/>
              <a:sym typeface="Archivo Black"/>
            </a:endParaRPr>
          </a:p>
          <a:p>
            <a:pPr indent="0" lvl="0" marL="0" marR="0" rtl="0" algn="l">
              <a:lnSpc>
                <a:spcPct val="150000"/>
              </a:lnSpc>
              <a:spcBef>
                <a:spcPts val="0"/>
              </a:spcBef>
              <a:spcAft>
                <a:spcPts val="0"/>
              </a:spcAft>
              <a:buNone/>
            </a:pPr>
            <a:r>
              <a:t/>
            </a:r>
            <a:endParaRPr b="1" sz="2300">
              <a:solidFill>
                <a:schemeClr val="dk1"/>
              </a:solidFill>
              <a:latin typeface="Archivo Black"/>
              <a:ea typeface="Archivo Black"/>
              <a:cs typeface="Archivo Black"/>
              <a:sym typeface="Archivo Black"/>
            </a:endParaRPr>
          </a:p>
        </p:txBody>
      </p:sp>
      <p:sp>
        <p:nvSpPr>
          <p:cNvPr id="261" name="Google Shape;261;p15"/>
          <p:cNvSpPr txBox="1"/>
          <p:nvPr/>
        </p:nvSpPr>
        <p:spPr>
          <a:xfrm>
            <a:off x="12693525" y="9641625"/>
            <a:ext cx="5637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6"/>
          <p:cNvPicPr preferRelativeResize="0"/>
          <p:nvPr/>
        </p:nvPicPr>
        <p:blipFill>
          <a:blip r:embed="rId3">
            <a:alphaModFix/>
          </a:blip>
          <a:stretch>
            <a:fillRect/>
          </a:stretch>
        </p:blipFill>
        <p:spPr>
          <a:xfrm>
            <a:off x="10393275" y="1663300"/>
            <a:ext cx="6989475" cy="6995713"/>
          </a:xfrm>
          <a:prstGeom prst="rect">
            <a:avLst/>
          </a:prstGeom>
          <a:noFill/>
          <a:ln>
            <a:noFill/>
          </a:ln>
        </p:spPr>
      </p:pic>
      <p:grpSp>
        <p:nvGrpSpPr>
          <p:cNvPr id="267" name="Google Shape;267;p16"/>
          <p:cNvGrpSpPr/>
          <p:nvPr/>
        </p:nvGrpSpPr>
        <p:grpSpPr>
          <a:xfrm rot="2700000">
            <a:off x="10315247" y="594557"/>
            <a:ext cx="858869" cy="858869"/>
            <a:chOff x="0" y="0"/>
            <a:chExt cx="812800" cy="812800"/>
          </a:xfrm>
        </p:grpSpPr>
        <p:sp>
          <p:nvSpPr>
            <p:cNvPr id="268" name="Google Shape;268;p16"/>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69" name="Google Shape;269;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6"/>
          <p:cNvGrpSpPr/>
          <p:nvPr/>
        </p:nvGrpSpPr>
        <p:grpSpPr>
          <a:xfrm rot="2700000">
            <a:off x="16963449" y="7927028"/>
            <a:ext cx="858886" cy="858886"/>
            <a:chOff x="0" y="0"/>
            <a:chExt cx="812800" cy="812800"/>
          </a:xfrm>
        </p:grpSpPr>
        <p:sp>
          <p:nvSpPr>
            <p:cNvPr id="271" name="Google Shape;271;p16"/>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72" name="Google Shape;272;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6"/>
          <p:cNvGrpSpPr/>
          <p:nvPr/>
        </p:nvGrpSpPr>
        <p:grpSpPr>
          <a:xfrm>
            <a:off x="0" y="9077474"/>
            <a:ext cx="18288000" cy="1209526"/>
            <a:chOff x="0" y="-47625"/>
            <a:chExt cx="4816593" cy="318558"/>
          </a:xfrm>
        </p:grpSpPr>
        <p:sp>
          <p:nvSpPr>
            <p:cNvPr id="274" name="Google Shape;274;p16"/>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FEFF05"/>
            </a:solidFill>
            <a:ln>
              <a:noFill/>
            </a:ln>
          </p:spPr>
        </p:sp>
        <p:sp>
          <p:nvSpPr>
            <p:cNvPr id="275" name="Google Shape;275;p16"/>
            <p:cNvSpPr txBox="1"/>
            <p:nvPr/>
          </p:nvSpPr>
          <p:spPr>
            <a:xfrm>
              <a:off x="0" y="-47625"/>
              <a:ext cx="4816593" cy="3185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16"/>
          <p:cNvSpPr txBox="1"/>
          <p:nvPr/>
        </p:nvSpPr>
        <p:spPr>
          <a:xfrm>
            <a:off x="312575" y="416675"/>
            <a:ext cx="9697800" cy="2617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lang="en-US" sz="7730">
                <a:latin typeface="Archivo Black"/>
                <a:ea typeface="Archivo Black"/>
                <a:cs typeface="Archivo Black"/>
                <a:sym typeface="Archivo Black"/>
              </a:rPr>
              <a:t>CLIENT PROJECT NEEDS</a:t>
            </a:r>
            <a:endParaRPr/>
          </a:p>
        </p:txBody>
      </p:sp>
      <p:sp>
        <p:nvSpPr>
          <p:cNvPr id="277" name="Google Shape;277;p16"/>
          <p:cNvSpPr txBox="1"/>
          <p:nvPr/>
        </p:nvSpPr>
        <p:spPr>
          <a:xfrm>
            <a:off x="312575" y="4175575"/>
            <a:ext cx="9472500" cy="1821300"/>
          </a:xfrm>
          <a:prstGeom prst="rect">
            <a:avLst/>
          </a:prstGeom>
          <a:noFill/>
          <a:ln>
            <a:noFill/>
          </a:ln>
        </p:spPr>
        <p:txBody>
          <a:bodyPr anchorCtr="0" anchor="t" bIns="0" lIns="0" spcFirstLastPara="1" rIns="0" wrap="square" tIns="0">
            <a:spAutoFit/>
          </a:bodyPr>
          <a:lstStyle/>
          <a:p>
            <a:pPr indent="-361950" lvl="0" marL="457200" rtl="0" algn="l">
              <a:lnSpc>
                <a:spcPct val="200000"/>
              </a:lnSpc>
              <a:spcBef>
                <a:spcPts val="0"/>
              </a:spcBef>
              <a:spcAft>
                <a:spcPts val="0"/>
              </a:spcAft>
              <a:buClr>
                <a:schemeClr val="dk1"/>
              </a:buClr>
              <a:buSzPts val="2100"/>
              <a:buFont typeface="Archivo Black"/>
              <a:buChar char="-"/>
            </a:pPr>
            <a:r>
              <a:rPr lang="en-US" sz="2100">
                <a:solidFill>
                  <a:schemeClr val="dk1"/>
                </a:solidFill>
                <a:latin typeface="Archivo Black"/>
                <a:ea typeface="Archivo Black"/>
                <a:cs typeface="Archivo Black"/>
                <a:sym typeface="Archivo Black"/>
              </a:rPr>
              <a:t>Increase brand awareness across all three market segments </a:t>
            </a:r>
            <a:endParaRPr sz="2100">
              <a:solidFill>
                <a:schemeClr val="dk1"/>
              </a:solidFill>
              <a:latin typeface="Archivo Black"/>
              <a:ea typeface="Archivo Black"/>
              <a:cs typeface="Archivo Black"/>
              <a:sym typeface="Archivo Black"/>
            </a:endParaRPr>
          </a:p>
          <a:p>
            <a:pPr indent="0" lvl="0" marL="0" rtl="0" algn="l">
              <a:lnSpc>
                <a:spcPct val="200000"/>
              </a:lnSpc>
              <a:spcBef>
                <a:spcPts val="0"/>
              </a:spcBef>
              <a:spcAft>
                <a:spcPts val="0"/>
              </a:spcAft>
              <a:buNone/>
            </a:pPr>
            <a:r>
              <a:t/>
            </a:r>
            <a:endParaRPr b="1" sz="2100">
              <a:solidFill>
                <a:schemeClr val="dk1"/>
              </a:solidFill>
              <a:latin typeface="Archivo Black"/>
              <a:ea typeface="Archivo Black"/>
              <a:cs typeface="Archivo Black"/>
              <a:sym typeface="Archivo Black"/>
            </a:endParaRPr>
          </a:p>
          <a:p>
            <a:pPr indent="0" lvl="0" marL="0" marR="0" rtl="0" algn="l">
              <a:lnSpc>
                <a:spcPct val="115000"/>
              </a:lnSpc>
              <a:spcBef>
                <a:spcPts val="1600"/>
              </a:spcBef>
              <a:spcAft>
                <a:spcPts val="0"/>
              </a:spcAft>
              <a:buNone/>
            </a:pPr>
            <a:r>
              <a:t/>
            </a:r>
            <a:endParaRPr sz="2100">
              <a:latin typeface="Arimo"/>
              <a:ea typeface="Arimo"/>
              <a:cs typeface="Arimo"/>
              <a:sym typeface="Arimo"/>
            </a:endParaRPr>
          </a:p>
        </p:txBody>
      </p:sp>
      <p:sp>
        <p:nvSpPr>
          <p:cNvPr id="278" name="Google Shape;278;p16"/>
          <p:cNvSpPr txBox="1"/>
          <p:nvPr/>
        </p:nvSpPr>
        <p:spPr>
          <a:xfrm>
            <a:off x="312575" y="9541625"/>
            <a:ext cx="6375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17"/>
          <p:cNvGrpSpPr/>
          <p:nvPr/>
        </p:nvGrpSpPr>
        <p:grpSpPr>
          <a:xfrm rot="2700000">
            <a:off x="16591270" y="607708"/>
            <a:ext cx="858886" cy="858886"/>
            <a:chOff x="0" y="0"/>
            <a:chExt cx="812800" cy="812800"/>
          </a:xfrm>
        </p:grpSpPr>
        <p:sp>
          <p:nvSpPr>
            <p:cNvPr id="284" name="Google Shape;284;p17"/>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85" name="Google Shape;285;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17"/>
          <p:cNvSpPr txBox="1"/>
          <p:nvPr/>
        </p:nvSpPr>
        <p:spPr>
          <a:xfrm>
            <a:off x="241950" y="7564350"/>
            <a:ext cx="16827000" cy="25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Secondary Research:</a:t>
            </a:r>
            <a:endParaRPr sz="2100">
              <a:solidFill>
                <a:schemeClr val="dk1"/>
              </a:solidFill>
              <a:latin typeface="Archivo Black"/>
              <a:ea typeface="Archivo Black"/>
              <a:cs typeface="Archivo Black"/>
              <a:sym typeface="Archivo Black"/>
            </a:endParaRPr>
          </a:p>
          <a:p>
            <a:pPr indent="0" lvl="0" marL="0" rtl="0" algn="l">
              <a:spcBef>
                <a:spcPts val="0"/>
              </a:spcBef>
              <a:spcAft>
                <a:spcPts val="0"/>
              </a:spcAft>
              <a:buNone/>
            </a:pPr>
            <a:r>
              <a:rPr b="1" lang="en-US" sz="1800">
                <a:solidFill>
                  <a:schemeClr val="dk1"/>
                </a:solidFill>
              </a:rPr>
              <a:t>Current Market:</a:t>
            </a:r>
            <a:r>
              <a:rPr lang="en-US" sz="1800">
                <a:solidFill>
                  <a:schemeClr val="dk1"/>
                </a:solidFill>
              </a:rPr>
              <a:t> There are a total of 1,048 religious congregations in Essex and Union County. Both Essex and Union County provided an abundance of opportunities for Bara Homes Group and the renovation of houses of worship. With a combined population of 1425453, Essex and Union County have a wide range of potential clients.</a:t>
            </a:r>
            <a:endParaRPr sz="1800">
              <a:solidFill>
                <a:schemeClr val="dk1"/>
              </a:solidFill>
            </a:endParaRPr>
          </a:p>
          <a:p>
            <a:pPr indent="0" lvl="0" marL="0" rtl="0" algn="l">
              <a:spcBef>
                <a:spcPts val="0"/>
              </a:spcBef>
              <a:spcAft>
                <a:spcPts val="0"/>
              </a:spcAft>
              <a:buNone/>
            </a:pPr>
            <a:r>
              <a:rPr b="1" lang="en-US" sz="1800">
                <a:solidFill>
                  <a:schemeClr val="dk1"/>
                </a:solidFill>
              </a:rPr>
              <a:t>Expansion to Bergen County</a:t>
            </a:r>
            <a:r>
              <a:rPr lang="en-US" sz="1800">
                <a:solidFill>
                  <a:schemeClr val="dk1"/>
                </a:solidFill>
              </a:rPr>
              <a:t>: It is recommended that Bara Homes Group expand its house of worship renovations to Bergen County. Bergen County has 656 religious congregations and a large population with high density that had over 4,000 building permits, insinuating a demand for housing and construction services. Including Bergen County, the total number of congregations in our market is 1704. </a:t>
            </a:r>
            <a:endParaRPr sz="1800">
              <a:solidFill>
                <a:schemeClr val="dk1"/>
              </a:solidFill>
            </a:endParaRPr>
          </a:p>
          <a:p>
            <a:pPr indent="0" lvl="0" marL="0" rtl="0" algn="l">
              <a:spcBef>
                <a:spcPts val="0"/>
              </a:spcBef>
              <a:spcAft>
                <a:spcPts val="0"/>
              </a:spcAft>
              <a:buNone/>
            </a:pPr>
            <a:r>
              <a:rPr b="1" lang="en-US" sz="1800">
                <a:solidFill>
                  <a:schemeClr val="dk1"/>
                </a:solidFill>
              </a:rPr>
              <a:t>Value of Renovating Houses of Worship</a:t>
            </a:r>
            <a:r>
              <a:rPr lang="en-US" sz="1800">
                <a:solidFill>
                  <a:schemeClr val="dk1"/>
                </a:solidFill>
              </a:rPr>
              <a:t>: Houses of worship </a:t>
            </a:r>
            <a:r>
              <a:rPr lang="en-US" sz="1800">
                <a:solidFill>
                  <a:schemeClr val="dk1"/>
                </a:solidFill>
              </a:rPr>
              <a:t>contribute</a:t>
            </a:r>
            <a:r>
              <a:rPr lang="en-US" sz="1800">
                <a:solidFill>
                  <a:schemeClr val="dk1"/>
                </a:solidFill>
              </a:rPr>
              <a:t> to a communities cultural, social, and economic fabric. Renovations help preserve their social impact, integrity, and enhance their role as community landmarks.</a:t>
            </a:r>
            <a:endParaRPr sz="1800">
              <a:solidFill>
                <a:schemeClr val="dk1"/>
              </a:solidFill>
            </a:endParaRPr>
          </a:p>
        </p:txBody>
      </p:sp>
      <p:pic>
        <p:nvPicPr>
          <p:cNvPr id="287" name="Google Shape;287;p17"/>
          <p:cNvPicPr preferRelativeResize="0"/>
          <p:nvPr/>
        </p:nvPicPr>
        <p:blipFill>
          <a:blip r:embed="rId3">
            <a:alphaModFix/>
          </a:blip>
          <a:stretch>
            <a:fillRect/>
          </a:stretch>
        </p:blipFill>
        <p:spPr>
          <a:xfrm>
            <a:off x="241950" y="98736"/>
            <a:ext cx="18046050" cy="7364289"/>
          </a:xfrm>
          <a:prstGeom prst="rect">
            <a:avLst/>
          </a:prstGeom>
          <a:noFill/>
          <a:ln>
            <a:noFill/>
          </a:ln>
        </p:spPr>
      </p:pic>
      <p:sp>
        <p:nvSpPr>
          <p:cNvPr id="288" name="Google Shape;288;p17"/>
          <p:cNvSpPr txBox="1"/>
          <p:nvPr/>
        </p:nvSpPr>
        <p:spPr>
          <a:xfrm>
            <a:off x="8218100" y="199350"/>
            <a:ext cx="9037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Desiree &amp; </a:t>
            </a:r>
            <a:r>
              <a:rPr lang="en-US" sz="2100">
                <a:solidFill>
                  <a:schemeClr val="dk1"/>
                </a:solidFill>
                <a:latin typeface="Archivo Black"/>
                <a:ea typeface="Archivo Black"/>
                <a:cs typeface="Archivo Black"/>
                <a:sym typeface="Archivo Black"/>
              </a:rPr>
              <a:t>Kritika</a:t>
            </a:r>
            <a:endParaRPr sz="2100">
              <a:solidFill>
                <a:schemeClr val="dk1"/>
              </a:solidFill>
              <a:latin typeface="Archivo Black"/>
              <a:ea typeface="Archivo Black"/>
              <a:cs typeface="Archivo Black"/>
              <a:sym typeface="Archiv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nvSpPr>
        <p:spPr>
          <a:xfrm>
            <a:off x="0" y="0"/>
            <a:ext cx="10341300" cy="1617300"/>
          </a:xfrm>
          <a:prstGeom prst="rect">
            <a:avLst/>
          </a:prstGeom>
          <a:noFill/>
          <a:ln>
            <a:noFill/>
          </a:ln>
        </p:spPr>
        <p:txBody>
          <a:bodyPr anchorCtr="0" anchor="t" bIns="91425" lIns="91425" spcFirstLastPara="1" rIns="91425" wrap="square" tIns="91425">
            <a:spAutoFit/>
          </a:bodyPr>
          <a:lstStyle/>
          <a:p>
            <a:pPr indent="0" lvl="0" marL="0" rtl="0" algn="l">
              <a:lnSpc>
                <a:spcPct val="120012"/>
              </a:lnSpc>
              <a:spcBef>
                <a:spcPts val="0"/>
              </a:spcBef>
              <a:spcAft>
                <a:spcPts val="0"/>
              </a:spcAft>
              <a:buNone/>
            </a:pPr>
            <a:r>
              <a:rPr lang="en-US" sz="4230">
                <a:solidFill>
                  <a:schemeClr val="dk1"/>
                </a:solidFill>
                <a:latin typeface="Archivo Black"/>
                <a:ea typeface="Archivo Black"/>
                <a:cs typeface="Archivo Black"/>
                <a:sym typeface="Archivo Black"/>
              </a:rPr>
              <a:t>DISCUSSION OF RESEARCH: Affordable Housing</a:t>
            </a:r>
            <a:endParaRPr sz="100">
              <a:solidFill>
                <a:schemeClr val="dk1"/>
              </a:solidFill>
            </a:endParaRPr>
          </a:p>
        </p:txBody>
      </p:sp>
      <p:sp>
        <p:nvSpPr>
          <p:cNvPr id="294" name="Google Shape;294;p18"/>
          <p:cNvSpPr txBox="1"/>
          <p:nvPr/>
        </p:nvSpPr>
        <p:spPr>
          <a:xfrm>
            <a:off x="9827000" y="137450"/>
            <a:ext cx="466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Yasmin &amp; Desiree</a:t>
            </a:r>
            <a:endParaRPr sz="2100">
              <a:solidFill>
                <a:schemeClr val="dk1"/>
              </a:solidFill>
              <a:latin typeface="Archivo Black"/>
              <a:ea typeface="Archivo Black"/>
              <a:cs typeface="Archivo Black"/>
              <a:sym typeface="Archivo Black"/>
            </a:endParaRPr>
          </a:p>
        </p:txBody>
      </p:sp>
      <p:sp>
        <p:nvSpPr>
          <p:cNvPr id="295" name="Google Shape;295;p18"/>
          <p:cNvSpPr txBox="1"/>
          <p:nvPr/>
        </p:nvSpPr>
        <p:spPr>
          <a:xfrm>
            <a:off x="9300" y="7552475"/>
            <a:ext cx="10322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Archivo Black"/>
                <a:ea typeface="Archivo Black"/>
                <a:cs typeface="Archivo Black"/>
                <a:sym typeface="Archivo Black"/>
              </a:rPr>
              <a:t>Secondary Research: </a:t>
            </a:r>
            <a:endParaRPr sz="2100">
              <a:solidFill>
                <a:schemeClr val="dk1"/>
              </a:solidFill>
              <a:latin typeface="Archivo Black"/>
              <a:ea typeface="Archivo Black"/>
              <a:cs typeface="Archivo Black"/>
              <a:sym typeface="Archivo Black"/>
            </a:endParaRPr>
          </a:p>
        </p:txBody>
      </p:sp>
      <p:sp>
        <p:nvSpPr>
          <p:cNvPr id="296" name="Google Shape;296;p18"/>
          <p:cNvSpPr txBox="1"/>
          <p:nvPr/>
        </p:nvSpPr>
        <p:spPr>
          <a:xfrm>
            <a:off x="33350" y="7953700"/>
            <a:ext cx="177282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Lato"/>
                <a:ea typeface="Lato"/>
                <a:cs typeface="Lato"/>
                <a:sym typeface="Lato"/>
              </a:rPr>
              <a:t>Current Market</a:t>
            </a:r>
            <a:endParaRPr b="1" sz="2100">
              <a:solidFill>
                <a:schemeClr val="dk1"/>
              </a:solidFill>
              <a:latin typeface="Lato"/>
              <a:ea typeface="Lato"/>
              <a:cs typeface="Lato"/>
              <a:sym typeface="Lato"/>
            </a:endParaRPr>
          </a:p>
          <a:p>
            <a:pPr indent="0" lvl="0" marL="0" rtl="0" algn="l">
              <a:spcBef>
                <a:spcPts val="0"/>
              </a:spcBef>
              <a:spcAft>
                <a:spcPts val="0"/>
              </a:spcAft>
              <a:buNone/>
            </a:pPr>
            <a:r>
              <a:rPr lang="en-US" sz="1900">
                <a:solidFill>
                  <a:schemeClr val="dk1"/>
                </a:solidFill>
                <a:latin typeface="Lato"/>
                <a:ea typeface="Lato"/>
                <a:cs typeface="Lato"/>
                <a:sym typeface="Lato"/>
              </a:rPr>
              <a:t>There are currently 417 housing options for Affordable Rental Programs in Union County. A good percentage of those properties are in Elizabeth, Plainfield, and Rahway. Union county is currently in a high cost market where the population continues to grow dramatically with the median home value costing around $367,200 and the amount needed in order to pay rent being around $51,000. The median income level being $80,198</a:t>
            </a:r>
            <a:endParaRPr sz="1900">
              <a:solidFill>
                <a:schemeClr val="dk1"/>
              </a:solidFill>
              <a:latin typeface="Lato"/>
              <a:ea typeface="Lato"/>
              <a:cs typeface="Lato"/>
              <a:sym typeface="Lato"/>
            </a:endParaRPr>
          </a:p>
          <a:p>
            <a:pPr indent="0" lvl="0" marL="0" rtl="0" algn="l">
              <a:spcBef>
                <a:spcPts val="0"/>
              </a:spcBef>
              <a:spcAft>
                <a:spcPts val="0"/>
              </a:spcAft>
              <a:buNone/>
            </a:pPr>
            <a:r>
              <a:rPr b="1" lang="en-US" sz="2100">
                <a:solidFill>
                  <a:schemeClr val="dk1"/>
                </a:solidFill>
                <a:latin typeface="Lato"/>
                <a:ea typeface="Lato"/>
                <a:cs typeface="Lato"/>
                <a:sym typeface="Lato"/>
              </a:rPr>
              <a:t>Value of Affordable Housing</a:t>
            </a:r>
            <a:endParaRPr b="1" sz="2100">
              <a:solidFill>
                <a:schemeClr val="dk1"/>
              </a:solidFill>
              <a:latin typeface="Lato"/>
              <a:ea typeface="Lato"/>
              <a:cs typeface="Lato"/>
              <a:sym typeface="Lato"/>
            </a:endParaRPr>
          </a:p>
          <a:p>
            <a:pPr indent="0" lvl="0" marL="0" rtl="0" algn="l">
              <a:spcBef>
                <a:spcPts val="0"/>
              </a:spcBef>
              <a:spcAft>
                <a:spcPts val="0"/>
              </a:spcAft>
              <a:buNone/>
            </a:pPr>
            <a:r>
              <a:rPr lang="en-US" sz="1900">
                <a:solidFill>
                  <a:schemeClr val="dk1"/>
                </a:solidFill>
                <a:latin typeface="Lato"/>
                <a:ea typeface="Lato"/>
                <a:cs typeface="Lato"/>
                <a:sym typeface="Lato"/>
              </a:rPr>
              <a:t>Affordable Housing provides housing opportunities for those who cannot so easily afford a </a:t>
            </a:r>
            <a:r>
              <a:rPr lang="en-US" sz="1900">
                <a:solidFill>
                  <a:schemeClr val="dk1"/>
                </a:solidFill>
                <a:latin typeface="Lato"/>
                <a:ea typeface="Lato"/>
                <a:cs typeface="Lato"/>
                <a:sym typeface="Lato"/>
              </a:rPr>
              <a:t>consistent</a:t>
            </a:r>
            <a:r>
              <a:rPr lang="en-US" sz="1900">
                <a:solidFill>
                  <a:schemeClr val="dk1"/>
                </a:solidFill>
                <a:latin typeface="Lato"/>
                <a:ea typeface="Lato"/>
                <a:cs typeface="Lato"/>
                <a:sym typeface="Lato"/>
              </a:rPr>
              <a:t> housing situation and helping to solve homelessness in newly gentrified areas. </a:t>
            </a:r>
            <a:endParaRPr sz="1900">
              <a:solidFill>
                <a:schemeClr val="dk1"/>
              </a:solidFill>
              <a:latin typeface="Lato"/>
              <a:ea typeface="Lato"/>
              <a:cs typeface="Lato"/>
              <a:sym typeface="Lato"/>
            </a:endParaRPr>
          </a:p>
          <a:p>
            <a:pPr indent="0" lvl="0" marL="0" rtl="0" algn="l">
              <a:spcBef>
                <a:spcPts val="0"/>
              </a:spcBef>
              <a:spcAft>
                <a:spcPts val="0"/>
              </a:spcAft>
              <a:buNone/>
            </a:pPr>
            <a:r>
              <a:rPr lang="en-US" sz="1900">
                <a:solidFill>
                  <a:schemeClr val="dk1"/>
                </a:solidFill>
                <a:latin typeface="Lato"/>
                <a:ea typeface="Lato"/>
                <a:cs typeface="Lato"/>
                <a:sym typeface="Lato"/>
              </a:rPr>
              <a:t> </a:t>
            </a:r>
            <a:endParaRPr sz="1900">
              <a:solidFill>
                <a:schemeClr val="dk1"/>
              </a:solidFill>
              <a:latin typeface="Lato"/>
              <a:ea typeface="Lato"/>
              <a:cs typeface="Lato"/>
              <a:sym typeface="Lato"/>
            </a:endParaRPr>
          </a:p>
        </p:txBody>
      </p:sp>
      <p:pic>
        <p:nvPicPr>
          <p:cNvPr id="297" name="Google Shape;297;p18"/>
          <p:cNvPicPr preferRelativeResize="0"/>
          <p:nvPr/>
        </p:nvPicPr>
        <p:blipFill>
          <a:blip r:embed="rId3">
            <a:alphaModFix/>
          </a:blip>
          <a:stretch>
            <a:fillRect/>
          </a:stretch>
        </p:blipFill>
        <p:spPr>
          <a:xfrm>
            <a:off x="33350" y="1500675"/>
            <a:ext cx="8130925" cy="3495675"/>
          </a:xfrm>
          <a:prstGeom prst="rect">
            <a:avLst/>
          </a:prstGeom>
          <a:noFill/>
          <a:ln>
            <a:noFill/>
          </a:ln>
        </p:spPr>
      </p:pic>
      <p:pic>
        <p:nvPicPr>
          <p:cNvPr id="298" name="Google Shape;298;p18"/>
          <p:cNvPicPr preferRelativeResize="0"/>
          <p:nvPr/>
        </p:nvPicPr>
        <p:blipFill>
          <a:blip r:embed="rId4">
            <a:alphaModFix/>
          </a:blip>
          <a:stretch>
            <a:fillRect/>
          </a:stretch>
        </p:blipFill>
        <p:spPr>
          <a:xfrm>
            <a:off x="16675" y="4637813"/>
            <a:ext cx="8164276" cy="2914650"/>
          </a:xfrm>
          <a:prstGeom prst="rect">
            <a:avLst/>
          </a:prstGeom>
          <a:noFill/>
          <a:ln>
            <a:noFill/>
          </a:ln>
        </p:spPr>
      </p:pic>
      <p:pic>
        <p:nvPicPr>
          <p:cNvPr id="299" name="Google Shape;299;p18"/>
          <p:cNvPicPr preferRelativeResize="0"/>
          <p:nvPr/>
        </p:nvPicPr>
        <p:blipFill>
          <a:blip r:embed="rId5">
            <a:alphaModFix/>
          </a:blip>
          <a:stretch>
            <a:fillRect/>
          </a:stretch>
        </p:blipFill>
        <p:spPr>
          <a:xfrm>
            <a:off x="10257163" y="4452063"/>
            <a:ext cx="7267575" cy="328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nvSpPr>
        <p:spPr>
          <a:xfrm>
            <a:off x="0" y="0"/>
            <a:ext cx="9055800" cy="1617300"/>
          </a:xfrm>
          <a:prstGeom prst="rect">
            <a:avLst/>
          </a:prstGeom>
          <a:noFill/>
          <a:ln>
            <a:noFill/>
          </a:ln>
        </p:spPr>
        <p:txBody>
          <a:bodyPr anchorCtr="0" anchor="t" bIns="91425" lIns="91425" spcFirstLastPara="1" rIns="91425" wrap="square" tIns="91425">
            <a:spAutoFit/>
          </a:bodyPr>
          <a:lstStyle/>
          <a:p>
            <a:pPr indent="0" lvl="0" marL="0" rtl="0" algn="l">
              <a:lnSpc>
                <a:spcPct val="120012"/>
              </a:lnSpc>
              <a:spcBef>
                <a:spcPts val="0"/>
              </a:spcBef>
              <a:spcAft>
                <a:spcPts val="0"/>
              </a:spcAft>
              <a:buNone/>
            </a:pPr>
            <a:r>
              <a:rPr lang="en-US" sz="4230">
                <a:solidFill>
                  <a:schemeClr val="dk1"/>
                </a:solidFill>
                <a:latin typeface="Archivo Black"/>
                <a:ea typeface="Archivo Black"/>
                <a:cs typeface="Archivo Black"/>
                <a:sym typeface="Archivo Black"/>
              </a:rPr>
              <a:t>DISCUSSION OF RESEARCH: Kitchen Renovations - </a:t>
            </a:r>
            <a:r>
              <a:rPr lang="en-US" sz="1430">
                <a:solidFill>
                  <a:schemeClr val="dk1"/>
                </a:solidFill>
                <a:latin typeface="Archivo Black"/>
                <a:ea typeface="Archivo Black"/>
                <a:cs typeface="Archivo Black"/>
                <a:sym typeface="Archivo Black"/>
              </a:rPr>
              <a:t>Desiree</a:t>
            </a:r>
            <a:r>
              <a:rPr lang="en-US" sz="1430">
                <a:solidFill>
                  <a:schemeClr val="dk1"/>
                </a:solidFill>
                <a:latin typeface="Archivo Black"/>
                <a:ea typeface="Archivo Black"/>
                <a:cs typeface="Archivo Black"/>
                <a:sym typeface="Archivo Black"/>
              </a:rPr>
              <a:t> , Dina, Jada</a:t>
            </a:r>
            <a:endParaRPr sz="1430">
              <a:solidFill>
                <a:schemeClr val="dk1"/>
              </a:solidFill>
            </a:endParaRPr>
          </a:p>
        </p:txBody>
      </p:sp>
      <p:sp>
        <p:nvSpPr>
          <p:cNvPr id="305" name="Google Shape;305;p19"/>
          <p:cNvSpPr txBox="1"/>
          <p:nvPr/>
        </p:nvSpPr>
        <p:spPr>
          <a:xfrm>
            <a:off x="228600" y="7459325"/>
            <a:ext cx="17544600" cy="219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Archivo Black"/>
                <a:ea typeface="Archivo Black"/>
                <a:cs typeface="Archivo Black"/>
                <a:sym typeface="Archivo Black"/>
              </a:rPr>
              <a:t>Secondary Research: </a:t>
            </a:r>
            <a:r>
              <a:rPr lang="en-US">
                <a:solidFill>
                  <a:schemeClr val="dk1"/>
                </a:solidFill>
              </a:rPr>
              <a:t>According to U.S. Census Bureau, there are a total of approximately 312,942 homeowners in Essex County and 199,996 in Union County. Both Essex and Union County provided an abundance of opportunities for Bara Homes Group and the renovation of kitchens. With a total of 512,938 homeowners, both Essex and Union County provide a wide range of potential clients.</a:t>
            </a:r>
            <a:endParaRPr>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US">
                <a:solidFill>
                  <a:schemeClr val="dk1"/>
                </a:solidFill>
              </a:rPr>
              <a:t>Union County:</a:t>
            </a:r>
            <a:endParaRPr b="1">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US">
                <a:solidFill>
                  <a:schemeClr val="dk1"/>
                </a:solidFill>
              </a:rPr>
              <a:t>Union County boasts many affluent areas with a median income of $95,000, indicating the potential for high-value construction projects. In particular, the northwestern region of Union County provides significant opportunities with a median income of $157,281 and a median property value of $662,100, 2.35 times larger than the national average of $281,900.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Essex County: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Essex County is both economically and demographically diverse, providing Bara Home Groups with a diverse range of construction opportunities, </a:t>
            </a:r>
            <a:endParaRPr sz="2400">
              <a:solidFill>
                <a:schemeClr val="dk1"/>
              </a:solidFill>
              <a:latin typeface="Archivo Black"/>
              <a:ea typeface="Archivo Black"/>
              <a:cs typeface="Archivo Black"/>
              <a:sym typeface="Archivo Black"/>
            </a:endParaRPr>
          </a:p>
        </p:txBody>
      </p:sp>
      <p:pic>
        <p:nvPicPr>
          <p:cNvPr id="306" name="Google Shape;306;p19"/>
          <p:cNvPicPr preferRelativeResize="0"/>
          <p:nvPr/>
        </p:nvPicPr>
        <p:blipFill>
          <a:blip r:embed="rId3">
            <a:alphaModFix/>
          </a:blip>
          <a:stretch>
            <a:fillRect/>
          </a:stretch>
        </p:blipFill>
        <p:spPr>
          <a:xfrm>
            <a:off x="9217425" y="152400"/>
            <a:ext cx="8918176" cy="7406801"/>
          </a:xfrm>
          <a:prstGeom prst="rect">
            <a:avLst/>
          </a:prstGeom>
          <a:noFill/>
          <a:ln>
            <a:noFill/>
          </a:ln>
        </p:spPr>
      </p:pic>
      <p:pic>
        <p:nvPicPr>
          <p:cNvPr id="307" name="Google Shape;307;p19"/>
          <p:cNvPicPr preferRelativeResize="0"/>
          <p:nvPr/>
        </p:nvPicPr>
        <p:blipFill>
          <a:blip r:embed="rId4">
            <a:alphaModFix/>
          </a:blip>
          <a:stretch>
            <a:fillRect/>
          </a:stretch>
        </p:blipFill>
        <p:spPr>
          <a:xfrm>
            <a:off x="152400" y="1769700"/>
            <a:ext cx="9251000" cy="431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mparative Market  Analysis    ">
  <a:themeElements>
    <a:clrScheme name="Office">
      <a:dk1>
        <a:srgbClr val="000000"/>
      </a:dk1>
      <a:lt1>
        <a:srgbClr val="FFFFFF"/>
      </a:lt1>
      <a:dk2>
        <a:srgbClr val="F25067"/>
      </a:dk2>
      <a:lt2>
        <a:srgbClr val="FEFF05"/>
      </a:lt2>
      <a:accent1>
        <a:srgbClr val="888888"/>
      </a:accent1>
      <a:accent2>
        <a:srgbClr val="555555"/>
      </a:accent2>
      <a:accent3>
        <a:srgbClr val="2E2E2E"/>
      </a:accent3>
      <a:accent4>
        <a:srgbClr val="FFFFFF"/>
      </a:accent4>
      <a:accent5>
        <a:srgbClr val="F25067"/>
      </a:accent5>
      <a:accent6>
        <a:srgbClr val="FEFF05"/>
      </a:accent6>
      <a:hlink>
        <a:srgbClr val="88888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